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2"/>
  </p:notesMasterIdLst>
  <p:sldIdLst>
    <p:sldId id="259" r:id="rId2"/>
    <p:sldId id="409" r:id="rId3"/>
    <p:sldId id="267" r:id="rId4"/>
    <p:sldId id="408" r:id="rId5"/>
    <p:sldId id="287" r:id="rId6"/>
    <p:sldId id="285" r:id="rId7"/>
    <p:sldId id="286" r:id="rId8"/>
    <p:sldId id="284" r:id="rId9"/>
    <p:sldId id="269" r:id="rId10"/>
    <p:sldId id="418" r:id="rId11"/>
    <p:sldId id="419" r:id="rId12"/>
    <p:sldId id="291" r:id="rId13"/>
    <p:sldId id="288" r:id="rId14"/>
    <p:sldId id="292" r:id="rId15"/>
    <p:sldId id="295" r:id="rId16"/>
    <p:sldId id="293" r:id="rId17"/>
    <p:sldId id="304" r:id="rId18"/>
    <p:sldId id="414" r:id="rId19"/>
    <p:sldId id="301" r:id="rId20"/>
    <p:sldId id="302" r:id="rId21"/>
    <p:sldId id="308" r:id="rId22"/>
    <p:sldId id="312" r:id="rId23"/>
    <p:sldId id="313" r:id="rId24"/>
    <p:sldId id="385" r:id="rId25"/>
    <p:sldId id="386" r:id="rId26"/>
    <p:sldId id="318" r:id="rId27"/>
    <p:sldId id="415" r:id="rId28"/>
    <p:sldId id="388" r:id="rId29"/>
    <p:sldId id="315" r:id="rId30"/>
    <p:sldId id="395" r:id="rId31"/>
    <p:sldId id="420" r:id="rId32"/>
    <p:sldId id="396" r:id="rId33"/>
    <p:sldId id="391" r:id="rId34"/>
    <p:sldId id="392" r:id="rId35"/>
    <p:sldId id="421" r:id="rId36"/>
    <p:sldId id="397" r:id="rId37"/>
    <p:sldId id="393" r:id="rId38"/>
    <p:sldId id="417" r:id="rId39"/>
    <p:sldId id="390" r:id="rId40"/>
    <p:sldId id="405" r:id="rId41"/>
  </p:sldIdLst>
  <p:sldSz cx="9144000" cy="6858000" type="screen4x3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8" d="100"/>
          <a:sy n="58" d="100"/>
        </p:scale>
        <p:origin x="558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76F476-9351-4333-9BA4-410D5E80479F}" type="datetimeFigureOut">
              <a:rPr lang="zh-TW" altLang="en-US" smtClean="0"/>
              <a:t>2019/2/11</a:t>
            </a:fld>
            <a:endParaRPr lang="zh-TW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1241425"/>
            <a:ext cx="44672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479ABC-6AB5-44BE-8443-F1E632FE376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000718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做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479ABC-6AB5-44BE-8443-F1E632FE376D}" type="slidenum">
              <a:rPr lang="zh-TW" altLang="en-US" smtClean="0"/>
              <a:t>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81486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2E755-9FBC-4111-A6E0-39824AC71499}" type="datetimeFigureOut">
              <a:rPr lang="en-US" smtClean="0"/>
              <a:t>2/11/2019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A9E5A7-9749-42F2-B301-916B946D98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81768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2E755-9FBC-4111-A6E0-39824AC71499}" type="datetimeFigureOut">
              <a:rPr lang="en-US" smtClean="0"/>
              <a:t>2/11/2019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A9E5A7-9749-42F2-B301-916B946D98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84709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2E755-9FBC-4111-A6E0-39824AC71499}" type="datetimeFigureOut">
              <a:rPr lang="en-US" smtClean="0"/>
              <a:t>2/11/2019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A9E5A7-9749-42F2-B301-916B946D98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21604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2E755-9FBC-4111-A6E0-39824AC71499}" type="datetimeFigureOut">
              <a:rPr lang="en-US" smtClean="0"/>
              <a:t>2/11/2019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A9E5A7-9749-42F2-B301-916B946D98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34376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2E755-9FBC-4111-A6E0-39824AC71499}" type="datetimeFigureOut">
              <a:rPr lang="en-US" smtClean="0"/>
              <a:t>2/11/2019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A9E5A7-9749-42F2-B301-916B946D98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92008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2E755-9FBC-4111-A6E0-39824AC71499}" type="datetimeFigureOut">
              <a:rPr lang="en-US" smtClean="0"/>
              <a:t>2/11/2019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A9E5A7-9749-42F2-B301-916B946D98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38084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2E755-9FBC-4111-A6E0-39824AC71499}" type="datetimeFigureOut">
              <a:rPr lang="en-US" smtClean="0"/>
              <a:t>2/11/2019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A9E5A7-9749-42F2-B301-916B946D98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42398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2E755-9FBC-4111-A6E0-39824AC71499}" type="datetimeFigureOut">
              <a:rPr lang="en-US" smtClean="0"/>
              <a:t>2/11/2019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A9E5A7-9749-42F2-B301-916B946D98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85617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2E755-9FBC-4111-A6E0-39824AC71499}" type="datetimeFigureOut">
              <a:rPr lang="en-US" smtClean="0"/>
              <a:t>2/11/2019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A9E5A7-9749-42F2-B301-916B946D98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51108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2E755-9FBC-4111-A6E0-39824AC71499}" type="datetimeFigureOut">
              <a:rPr lang="en-US" smtClean="0"/>
              <a:t>2/11/2019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A9E5A7-9749-42F2-B301-916B946D98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97097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2E755-9FBC-4111-A6E0-39824AC71499}" type="datetimeFigureOut">
              <a:rPr lang="en-US" smtClean="0"/>
              <a:t>2/11/2019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A9E5A7-9749-42F2-B301-916B946D98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89592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B2E755-9FBC-4111-A6E0-39824AC71499}" type="datetimeFigureOut">
              <a:rPr lang="en-US" smtClean="0"/>
              <a:t>2/11/2019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A9E5A7-9749-42F2-B301-916B946D98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66999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9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2.jpeg"/><Relationship Id="rId4" Type="http://schemas.openxmlformats.org/officeDocument/2006/relationships/image" Target="../media/image40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7" Type="http://schemas.openxmlformats.org/officeDocument/2006/relationships/image" Target="../media/image46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7" Type="http://schemas.openxmlformats.org/officeDocument/2006/relationships/image" Target="../media/image50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4.jpeg"/><Relationship Id="rId4" Type="http://schemas.openxmlformats.org/officeDocument/2006/relationships/image" Target="../media/image57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hyperlink" Target="mailto:vwcwong@yahoo.com.hk" TargetMode="Externa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524000"/>
          </a:xfrm>
          <a:solidFill>
            <a:schemeClr val="accent3"/>
          </a:solidFill>
        </p:spPr>
        <p:txBody>
          <a:bodyPr>
            <a:noAutofit/>
          </a:bodyPr>
          <a:lstStyle/>
          <a:p>
            <a:r>
              <a:rPr lang="zh-TW" altLang="en-US" sz="6000" b="1" dirty="0">
                <a:solidFill>
                  <a:schemeClr val="bg2">
                    <a:lumMod val="25000"/>
                  </a:schemeClr>
                </a:solidFill>
              </a:rPr>
              <a:t>伸展運動 及 伸展</a:t>
            </a:r>
            <a:r>
              <a:rPr lang="zh-TW" altLang="zh-TW" sz="6000" b="1" dirty="0">
                <a:solidFill>
                  <a:schemeClr val="bg2">
                    <a:lumMod val="25000"/>
                  </a:schemeClr>
                </a:solidFill>
              </a:rPr>
              <a:t>治療</a:t>
            </a:r>
            <a:endParaRPr lang="en-US" sz="60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5105400"/>
            <a:ext cx="2971800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200" dirty="0">
                <a:solidFill>
                  <a:schemeClr val="bg1"/>
                </a:solidFill>
              </a:rPr>
              <a:t>Prepared by</a:t>
            </a:r>
          </a:p>
          <a:p>
            <a:r>
              <a:rPr lang="en-US" altLang="zh-TW" sz="2200" dirty="0">
                <a:solidFill>
                  <a:schemeClr val="bg1"/>
                </a:solidFill>
              </a:rPr>
              <a:t>Vincent Wong</a:t>
            </a:r>
          </a:p>
          <a:p>
            <a:r>
              <a:rPr lang="en-US" altLang="zh-TW" sz="2200" dirty="0">
                <a:solidFill>
                  <a:schemeClr val="bg1"/>
                </a:solidFill>
              </a:rPr>
              <a:t>Marine Superintendent</a:t>
            </a:r>
          </a:p>
          <a:p>
            <a:endParaRPr lang="en-US" altLang="zh-TW" dirty="0"/>
          </a:p>
          <a:p>
            <a:endParaRPr lang="zh-TW" altLang="en-US" dirty="0"/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156CCAD6-CB43-4713-9B78-CD7A946189E6}"/>
              </a:ext>
            </a:extLst>
          </p:cNvPr>
          <p:cNvSpPr txBox="1">
            <a:spLocks noChangeArrowheads="1"/>
          </p:cNvSpPr>
          <p:nvPr/>
        </p:nvSpPr>
        <p:spPr>
          <a:xfrm>
            <a:off x="0" y="1524000"/>
            <a:ext cx="9144000" cy="5334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25000"/>
              </a:schemeClr>
            </a:solidFill>
          </a:ln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altLang="zh-TW" sz="1600" dirty="0">
              <a:solidFill>
                <a:srgbClr val="0000CC"/>
              </a:solidFill>
              <a:latin typeface="標楷體" pitchFamily="65" charset="-120"/>
              <a:ea typeface="標楷體" pitchFamily="65" charset="-120"/>
              <a:cs typeface="Arial Unicode MS" pitchFamily="34" charset="-120"/>
            </a:endParaRPr>
          </a:p>
          <a:p>
            <a:pPr marL="0" indent="0" algn="ctr">
              <a:buNone/>
            </a:pPr>
            <a:r>
              <a:rPr lang="zh-TW" altLang="en-US" sz="4800" dirty="0">
                <a:solidFill>
                  <a:schemeClr val="accent1">
                    <a:lumMod val="50000"/>
                  </a:schemeClr>
                </a:solidFill>
                <a:latin typeface="標楷體" pitchFamily="65" charset="-120"/>
                <a:ea typeface="標楷體" pitchFamily="65" charset="-120"/>
                <a:cs typeface="Arial Unicode MS" pitchFamily="34" charset="-120"/>
              </a:rPr>
              <a:t>黃穎前</a:t>
            </a:r>
            <a:r>
              <a:rPr lang="zh-TW" altLang="en-US" sz="4800" dirty="0">
                <a:solidFill>
                  <a:schemeClr val="accent1">
                    <a:lumMod val="50000"/>
                  </a:schemeClr>
                </a:solidFill>
                <a:latin typeface="Arial Unicode MS" pitchFamily="34" charset="-120"/>
                <a:ea typeface="標楷體" pitchFamily="65" charset="-120"/>
                <a:cs typeface="Arial Unicode MS" pitchFamily="34" charset="-120"/>
              </a:rPr>
              <a:t>  </a:t>
            </a:r>
            <a:r>
              <a:rPr lang="en-US" altLang="zh-TW" sz="4800" dirty="0">
                <a:solidFill>
                  <a:schemeClr val="accent1">
                    <a:lumMod val="50000"/>
                  </a:schemeClr>
                </a:solidFill>
                <a:latin typeface="Arial Unicode MS" pitchFamily="34" charset="-120"/>
                <a:ea typeface="標楷體" pitchFamily="65" charset="-120"/>
                <a:cs typeface="Arial Unicode MS" pitchFamily="34" charset="-120"/>
              </a:rPr>
              <a:t>Vincent WONG</a:t>
            </a:r>
          </a:p>
          <a:p>
            <a:pPr marL="0" indent="0" algn="ctr">
              <a:buNone/>
            </a:pPr>
            <a:endParaRPr lang="en-US" altLang="zh-TW" sz="1600" dirty="0">
              <a:solidFill>
                <a:schemeClr val="tx2">
                  <a:lumMod val="75000"/>
                </a:schemeClr>
              </a:solidFill>
              <a:ea typeface="標楷體" pitchFamily="65" charset="-120"/>
              <a:cs typeface="Arial Unicode MS" pitchFamily="34" charset="-120"/>
            </a:endParaRPr>
          </a:p>
          <a:p>
            <a:pPr marL="0" indent="0" algn="ctr">
              <a:buNone/>
            </a:pPr>
            <a:r>
              <a:rPr lang="zh-TW" altLang="en-US" sz="3600" dirty="0">
                <a:solidFill>
                  <a:schemeClr val="tx1">
                    <a:lumMod val="65000"/>
                    <a:lumOff val="35000"/>
                  </a:schemeClr>
                </a:solidFill>
                <a:ea typeface="標楷體" pitchFamily="65" charset="-120"/>
                <a:cs typeface="Arial Unicode MS" pitchFamily="34" charset="-120"/>
              </a:rPr>
              <a:t>專業體適能導師  </a:t>
            </a:r>
            <a:r>
              <a:rPr lang="en-US" altLang="zh-TW" sz="3600" dirty="0">
                <a:solidFill>
                  <a:schemeClr val="tx1">
                    <a:lumMod val="65000"/>
                    <a:lumOff val="35000"/>
                  </a:schemeClr>
                </a:solidFill>
                <a:ea typeface="標楷體" pitchFamily="65" charset="-120"/>
                <a:cs typeface="Arial Unicode MS" pitchFamily="34" charset="-120"/>
              </a:rPr>
              <a:t>PCFI</a:t>
            </a:r>
          </a:p>
          <a:p>
            <a:pPr marL="0" indent="0" algn="ctr">
              <a:buNone/>
            </a:pPr>
            <a:r>
              <a:rPr lang="zh-TW" altLang="en-US" sz="3600" dirty="0">
                <a:solidFill>
                  <a:schemeClr val="tx1">
                    <a:lumMod val="65000"/>
                    <a:lumOff val="35000"/>
                  </a:schemeClr>
                </a:solidFill>
                <a:ea typeface="標楷體" pitchFamily="65" charset="-120"/>
                <a:cs typeface="Arial Unicode MS" pitchFamily="34" charset="-120"/>
              </a:rPr>
              <a:t>伸展導師   </a:t>
            </a:r>
            <a:r>
              <a:rPr lang="en-US" altLang="zh-TW" sz="3600" dirty="0">
                <a:solidFill>
                  <a:schemeClr val="tx1">
                    <a:lumMod val="65000"/>
                    <a:lumOff val="35000"/>
                  </a:schemeClr>
                </a:solidFill>
                <a:ea typeface="標楷體" pitchFamily="65" charset="-120"/>
                <a:cs typeface="Arial Unicode MS" pitchFamily="34" charset="-120"/>
              </a:rPr>
              <a:t>Stretching Instructor</a:t>
            </a:r>
            <a:endParaRPr lang="zh-TW" altLang="en-US" sz="3600" dirty="0">
              <a:solidFill>
                <a:schemeClr val="tx1">
                  <a:lumMod val="65000"/>
                  <a:lumOff val="35000"/>
                </a:schemeClr>
              </a:solidFill>
              <a:ea typeface="標楷體" pitchFamily="65" charset="-120"/>
              <a:cs typeface="Arial Unicode MS" pitchFamily="34" charset="-120"/>
            </a:endParaRPr>
          </a:p>
          <a:p>
            <a:pPr marL="0" indent="0" algn="ctr">
              <a:buNone/>
            </a:pPr>
            <a:r>
              <a:rPr lang="zh-TW" altLang="en-US" sz="3600" dirty="0">
                <a:solidFill>
                  <a:schemeClr val="tx1">
                    <a:lumMod val="65000"/>
                    <a:lumOff val="35000"/>
                  </a:schemeClr>
                </a:solidFill>
                <a:ea typeface="標楷體" pitchFamily="65" charset="-120"/>
                <a:cs typeface="Arial Unicode MS" pitchFamily="34" charset="-120"/>
              </a:rPr>
              <a:t>伸展治療師   </a:t>
            </a:r>
            <a:r>
              <a:rPr lang="en-US" altLang="zh-TW" sz="3600" dirty="0">
                <a:solidFill>
                  <a:schemeClr val="tx1">
                    <a:lumMod val="65000"/>
                    <a:lumOff val="35000"/>
                  </a:schemeClr>
                </a:solidFill>
                <a:ea typeface="標楷體" pitchFamily="65" charset="-120"/>
                <a:cs typeface="Arial Unicode MS" pitchFamily="34" charset="-120"/>
              </a:rPr>
              <a:t>Stretching Therapist</a:t>
            </a:r>
            <a:endParaRPr lang="zh-TW" altLang="en-US" sz="3600" dirty="0">
              <a:solidFill>
                <a:schemeClr val="tx1">
                  <a:lumMod val="65000"/>
                  <a:lumOff val="35000"/>
                </a:schemeClr>
              </a:solidFill>
              <a:ea typeface="標楷體" pitchFamily="65" charset="-120"/>
              <a:cs typeface="Arial Unicode MS" pitchFamily="34" charset="-120"/>
            </a:endParaRPr>
          </a:p>
          <a:p>
            <a:pPr marL="0" indent="0" algn="ctr">
              <a:buNone/>
            </a:pPr>
            <a:r>
              <a:rPr lang="zh-TW" altLang="zh-TW" sz="3600" dirty="0">
                <a:solidFill>
                  <a:schemeClr val="tx1">
                    <a:lumMod val="65000"/>
                    <a:lumOff val="35000"/>
                  </a:schemeClr>
                </a:solidFill>
                <a:ea typeface="標楷體" pitchFamily="65" charset="-120"/>
                <a:cs typeface="Arial Unicode MS" pitchFamily="34" charset="-120"/>
              </a:rPr>
              <a:t>英</a:t>
            </a:r>
            <a:r>
              <a:rPr lang="zh-TW" altLang="en-US" sz="3600" dirty="0">
                <a:solidFill>
                  <a:schemeClr val="tx1">
                    <a:lumMod val="65000"/>
                    <a:lumOff val="35000"/>
                  </a:schemeClr>
                </a:solidFill>
                <a:ea typeface="標楷體" pitchFamily="65" charset="-120"/>
                <a:cs typeface="Arial Unicode MS" pitchFamily="34" charset="-120"/>
              </a:rPr>
              <a:t>國皇家</a:t>
            </a:r>
            <a:r>
              <a:rPr lang="zh-TW" altLang="zh-TW" sz="3600" dirty="0">
                <a:solidFill>
                  <a:schemeClr val="tx1">
                    <a:lumMod val="65000"/>
                    <a:lumOff val="35000"/>
                  </a:schemeClr>
                </a:solidFill>
                <a:ea typeface="標楷體" pitchFamily="65" charset="-120"/>
                <a:cs typeface="Arial Unicode MS" pitchFamily="34" charset="-120"/>
              </a:rPr>
              <a:t>公共</a:t>
            </a:r>
            <a:r>
              <a:rPr lang="zh-TW" altLang="en-US" sz="3600" dirty="0">
                <a:solidFill>
                  <a:schemeClr val="tx1">
                    <a:lumMod val="65000"/>
                    <a:lumOff val="35000"/>
                  </a:schemeClr>
                </a:solidFill>
                <a:ea typeface="標楷體" pitchFamily="65" charset="-120"/>
                <a:cs typeface="Arial Unicode MS" pitchFamily="34" charset="-120"/>
              </a:rPr>
              <a:t>衛生協會院士  F</a:t>
            </a:r>
            <a:r>
              <a:rPr lang="en-US" altLang="zh-TW" sz="3600" dirty="0">
                <a:solidFill>
                  <a:schemeClr val="tx1">
                    <a:lumMod val="65000"/>
                    <a:lumOff val="35000"/>
                  </a:schemeClr>
                </a:solidFill>
                <a:ea typeface="標楷體" pitchFamily="65" charset="-120"/>
                <a:cs typeface="Arial Unicode MS" pitchFamily="34" charset="-120"/>
              </a:rPr>
              <a:t>RSPH</a:t>
            </a:r>
          </a:p>
          <a:p>
            <a:pPr marL="0" indent="0" algn="r">
              <a:buNone/>
            </a:pPr>
            <a:endParaRPr lang="en-US" altLang="zh-TW" sz="2400" dirty="0">
              <a:solidFill>
                <a:srgbClr val="002060"/>
              </a:solidFill>
            </a:endParaRPr>
          </a:p>
          <a:p>
            <a:pPr marL="0" indent="0" algn="r">
              <a:buNone/>
            </a:pPr>
            <a:r>
              <a:rPr lang="en-US" altLang="zh-TW" sz="2400" dirty="0">
                <a:solidFill>
                  <a:srgbClr val="002060"/>
                </a:solidFill>
              </a:rPr>
              <a:t>©  2019  Vincent Wong   </a:t>
            </a:r>
            <a:r>
              <a:rPr lang="zh-TW" altLang="en-US" sz="2400" dirty="0">
                <a:solidFill>
                  <a:srgbClr val="002060"/>
                </a:solidFill>
              </a:rPr>
              <a:t>版權所有</a:t>
            </a:r>
            <a:endParaRPr lang="en-US" altLang="zh-TW" sz="2400" dirty="0">
              <a:solidFill>
                <a:srgbClr val="002060"/>
              </a:solidFill>
              <a:ea typeface="標楷體" pitchFamily="65" charset="-120"/>
              <a:cs typeface="Arial Unicode MS" pitchFamily="34" charset="-120"/>
            </a:endParaRPr>
          </a:p>
          <a:p>
            <a:pPr marL="0" indent="0" algn="ctr">
              <a:buNone/>
            </a:pPr>
            <a:endParaRPr lang="en-US" altLang="zh-TW" sz="3600" dirty="0">
              <a:solidFill>
                <a:schemeClr val="tx1">
                  <a:lumMod val="65000"/>
                  <a:lumOff val="35000"/>
                </a:schemeClr>
              </a:solidFill>
              <a:ea typeface="標楷體" pitchFamily="65" charset="-120"/>
              <a:cs typeface="Arial Unicode MS" pitchFamily="34" charset="-120"/>
            </a:endParaRPr>
          </a:p>
          <a:p>
            <a:pPr algn="ctr"/>
            <a:endParaRPr lang="en-US" altLang="zh-TW" sz="2800" dirty="0">
              <a:solidFill>
                <a:srgbClr val="00B050"/>
              </a:solidFill>
              <a:ea typeface="標楷體" pitchFamily="65" charset="-120"/>
              <a:cs typeface="Arial Unicode MS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6707455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chemeClr val="accent3"/>
          </a:solidFill>
        </p:spPr>
        <p:txBody>
          <a:bodyPr>
            <a:normAutofit/>
          </a:bodyPr>
          <a:lstStyle/>
          <a:p>
            <a:r>
              <a:rPr lang="en-US" altLang="zh-TW" sz="5400" dirty="0">
                <a:solidFill>
                  <a:schemeClr val="bg2">
                    <a:lumMod val="25000"/>
                  </a:schemeClr>
                </a:solidFill>
              </a:rPr>
              <a:t>(</a:t>
            </a:r>
            <a:r>
              <a:rPr lang="zh-TW" altLang="en-US" sz="5400" dirty="0">
                <a:solidFill>
                  <a:schemeClr val="bg2">
                    <a:lumMod val="25000"/>
                  </a:schemeClr>
                </a:solidFill>
              </a:rPr>
              <a:t>一</a:t>
            </a:r>
            <a:r>
              <a:rPr lang="en-US" altLang="zh-TW" sz="5400" dirty="0">
                <a:solidFill>
                  <a:schemeClr val="bg2">
                    <a:lumMod val="25000"/>
                  </a:schemeClr>
                </a:solidFill>
              </a:rPr>
              <a:t>)  </a:t>
            </a:r>
            <a:r>
              <a:rPr lang="zh-TW" altLang="en-US" sz="5400" b="1" dirty="0">
                <a:solidFill>
                  <a:schemeClr val="bg2">
                    <a:lumMod val="25000"/>
                  </a:schemeClr>
                </a:solidFill>
              </a:rPr>
              <a:t>頭 </a:t>
            </a:r>
            <a:r>
              <a:rPr lang="en-US" altLang="zh-TW" sz="5400" b="1" dirty="0">
                <a:solidFill>
                  <a:schemeClr val="bg2">
                    <a:lumMod val="25000"/>
                  </a:schemeClr>
                </a:solidFill>
              </a:rPr>
              <a:t>/ </a:t>
            </a:r>
            <a:r>
              <a:rPr lang="zh-TW" altLang="en-US" sz="5400" b="1" dirty="0">
                <a:solidFill>
                  <a:schemeClr val="bg2">
                    <a:lumMod val="25000"/>
                  </a:schemeClr>
                </a:solidFill>
              </a:rPr>
              <a:t>肩 部 </a:t>
            </a:r>
            <a:r>
              <a:rPr lang="zh-HK" altLang="en-US" sz="5400" b="1" dirty="0">
                <a:solidFill>
                  <a:schemeClr val="bg2">
                    <a:lumMod val="25000"/>
                  </a:schemeClr>
                </a:solidFill>
              </a:rPr>
              <a:t>痛 患</a:t>
            </a:r>
            <a:endParaRPr lang="en-US" sz="54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1143001"/>
            <a:ext cx="5562600" cy="569386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TW" altLang="en-US" sz="2800" b="1" u="sng" dirty="0">
                <a:solidFill>
                  <a:schemeClr val="tx2">
                    <a:lumMod val="75000"/>
                  </a:schemeClr>
                </a:solidFill>
              </a:rPr>
              <a:t>圓背  </a:t>
            </a:r>
            <a:r>
              <a:rPr lang="en-US" altLang="zh-TW" sz="2800" b="1" u="sng" dirty="0">
                <a:solidFill>
                  <a:schemeClr val="tx2">
                    <a:lumMod val="75000"/>
                  </a:schemeClr>
                </a:solidFill>
              </a:rPr>
              <a:t>(</a:t>
            </a:r>
            <a:r>
              <a:rPr lang="zh-TW" altLang="en-US" sz="2800" b="1" u="sng" dirty="0">
                <a:solidFill>
                  <a:schemeClr val="tx2">
                    <a:lumMod val="75000"/>
                  </a:schemeClr>
                </a:solidFill>
              </a:rPr>
              <a:t>寒背</a:t>
            </a:r>
            <a:r>
              <a:rPr lang="en-US" altLang="zh-TW" sz="2800" b="1" u="sng" dirty="0">
                <a:solidFill>
                  <a:schemeClr val="tx2">
                    <a:lumMod val="75000"/>
                  </a:schemeClr>
                </a:solidFill>
              </a:rPr>
              <a:t>) </a:t>
            </a:r>
            <a:r>
              <a:rPr lang="zh-TW" altLang="en-US" sz="2800" b="1" u="sng" dirty="0">
                <a:solidFill>
                  <a:schemeClr val="tx2">
                    <a:lumMod val="75000"/>
                  </a:schemeClr>
                </a:solidFill>
              </a:rPr>
              <a:t>、頭前傾</a:t>
            </a:r>
            <a:endParaRPr lang="en-US" altLang="zh-TW" sz="2800" b="1" u="sng" dirty="0">
              <a:solidFill>
                <a:schemeClr val="accent1">
                  <a:lumMod val="50000"/>
                </a:schemeClr>
              </a:solidFill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zh-TW" altLang="en-US" sz="2400" dirty="0">
                <a:solidFill>
                  <a:schemeClr val="accent1">
                    <a:lumMod val="50000"/>
                  </a:schemeClr>
                </a:solidFill>
              </a:rPr>
              <a:t>原因：不良姿勢；後頸肌肉乏力</a:t>
            </a:r>
            <a:endParaRPr lang="en-US" altLang="zh-TW" sz="2400" dirty="0">
              <a:solidFill>
                <a:schemeClr val="accent1">
                  <a:lumMod val="50000"/>
                </a:schemeClr>
              </a:solidFill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zh-TW" altLang="en-US" sz="2400" dirty="0">
                <a:solidFill>
                  <a:schemeClr val="accent1">
                    <a:lumMod val="50000"/>
                  </a:schemeClr>
                </a:solidFill>
              </a:rPr>
              <a:t>頭前傾一吋，頸椎關節就多受 </a:t>
            </a:r>
            <a:r>
              <a:rPr lang="en-US" altLang="zh-TW" sz="2400" dirty="0">
                <a:solidFill>
                  <a:schemeClr val="accent1">
                    <a:lumMod val="50000"/>
                  </a:schemeClr>
                </a:solidFill>
              </a:rPr>
              <a:t>30 </a:t>
            </a:r>
            <a:r>
              <a:rPr lang="zh-TW" altLang="en-US" sz="2400" dirty="0">
                <a:solidFill>
                  <a:schemeClr val="accent1">
                    <a:lumMod val="50000"/>
                  </a:schemeClr>
                </a:solidFill>
              </a:rPr>
              <a:t>磅的壓力</a:t>
            </a:r>
            <a:endParaRPr lang="en-US" altLang="zh-TW" sz="2400" dirty="0">
              <a:solidFill>
                <a:schemeClr val="accent1">
                  <a:lumMod val="50000"/>
                </a:schemeClr>
              </a:solidFill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zh-TW" altLang="en-US" sz="2400" dirty="0">
                <a:solidFill>
                  <a:schemeClr val="accent1">
                    <a:lumMod val="50000"/>
                  </a:schemeClr>
                </a:solidFill>
              </a:rPr>
              <a:t>引改頸椎關節損蝕，帶來骨刺</a:t>
            </a:r>
            <a:endParaRPr lang="en-US" altLang="zh-TW" sz="2400" dirty="0">
              <a:solidFill>
                <a:schemeClr val="accent1">
                  <a:lumMod val="50000"/>
                </a:schemeClr>
              </a:solidFill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zh-TW" altLang="en-US" sz="2400" dirty="0">
                <a:solidFill>
                  <a:srgbClr val="FF0000"/>
                </a:solidFill>
              </a:rPr>
              <a:t>長期側臥</a:t>
            </a:r>
            <a:r>
              <a:rPr lang="zh-TW" altLang="en-US" sz="2400" dirty="0">
                <a:solidFill>
                  <a:schemeClr val="accent1">
                    <a:lumMod val="50000"/>
                  </a:schemeClr>
                </a:solidFill>
              </a:rPr>
              <a:t>令頸椎關節不同之區分之神經叢受壓，帶來</a:t>
            </a:r>
            <a:r>
              <a:rPr lang="zh-TW" altLang="en-US" sz="2400" dirty="0">
                <a:solidFill>
                  <a:srgbClr val="FF0000"/>
                </a:solidFill>
              </a:rPr>
              <a:t>面痲</a:t>
            </a:r>
            <a:r>
              <a:rPr lang="zh-TW" altLang="en-US" sz="2400" dirty="0">
                <a:solidFill>
                  <a:schemeClr val="accent6"/>
                </a:solidFill>
              </a:rPr>
              <a:t>、</a:t>
            </a:r>
            <a:r>
              <a:rPr lang="zh-TW" altLang="en-US" sz="2400" dirty="0">
                <a:solidFill>
                  <a:srgbClr val="FF0000"/>
                </a:solidFill>
              </a:rPr>
              <a:t>局部手指麻痺</a:t>
            </a:r>
            <a:endParaRPr lang="en-US" altLang="zh-TW" sz="2400" dirty="0">
              <a:solidFill>
                <a:schemeClr val="accent1">
                  <a:lumMod val="50000"/>
                </a:schemeClr>
              </a:solidFill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zh-TW" altLang="en-US" sz="2400" dirty="0">
                <a:solidFill>
                  <a:schemeClr val="accent1">
                    <a:lumMod val="50000"/>
                  </a:schemeClr>
                </a:solidFill>
              </a:rPr>
              <a:t>患者大椎位突出，筋膜呈現浮腫及微暖 </a:t>
            </a:r>
            <a:r>
              <a:rPr lang="en-US" altLang="zh-TW" sz="2400" dirty="0">
                <a:solidFill>
                  <a:schemeClr val="accent1">
                    <a:lumMod val="50000"/>
                  </a:schemeClr>
                </a:solidFill>
              </a:rPr>
              <a:t>(</a:t>
            </a:r>
            <a:r>
              <a:rPr lang="zh-TW" altLang="en-US" sz="2400" dirty="0">
                <a:solidFill>
                  <a:schemeClr val="accent1">
                    <a:lumMod val="50000"/>
                  </a:schemeClr>
                </a:solidFill>
              </a:rPr>
              <a:t>慢性發炎</a:t>
            </a:r>
            <a:r>
              <a:rPr lang="en-US" altLang="zh-TW" sz="2400" dirty="0">
                <a:solidFill>
                  <a:schemeClr val="accent1">
                    <a:lumMod val="50000"/>
                  </a:schemeClr>
                </a:solidFill>
              </a:rPr>
              <a:t>) </a:t>
            </a:r>
            <a:r>
              <a:rPr lang="zh-TW" altLang="en-US" sz="2400" dirty="0">
                <a:solidFill>
                  <a:schemeClr val="accent1">
                    <a:lumMod val="50000"/>
                  </a:schemeClr>
                </a:solidFill>
              </a:rPr>
              <a:t>，引發</a:t>
            </a:r>
            <a:r>
              <a:rPr lang="zh-TW" altLang="en-US" sz="2400" dirty="0">
                <a:solidFill>
                  <a:srgbClr val="FF0000"/>
                </a:solidFill>
              </a:rPr>
              <a:t>頸椎性高血壓</a:t>
            </a:r>
            <a:endParaRPr lang="en-US" altLang="zh-TW" sz="2400" dirty="0">
              <a:solidFill>
                <a:srgbClr val="FF0000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zh-TW" altLang="en-US" sz="2400" dirty="0">
                <a:solidFill>
                  <a:schemeClr val="accent1">
                    <a:lumMod val="50000"/>
                  </a:schemeClr>
                </a:solidFill>
              </a:rPr>
              <a:t>肌肉縮短及</a:t>
            </a:r>
            <a:r>
              <a:rPr lang="zh-TW" altLang="zh-TW" sz="2400" dirty="0">
                <a:solidFill>
                  <a:schemeClr val="accent1">
                    <a:lumMod val="50000"/>
                  </a:schemeClr>
                </a:solidFill>
              </a:rPr>
              <a:t>僵</a:t>
            </a:r>
            <a:r>
              <a:rPr lang="zh-TW" altLang="en-US" sz="2400" dirty="0">
                <a:solidFill>
                  <a:schemeClr val="accent1">
                    <a:lumMod val="50000"/>
                  </a:schemeClr>
                </a:solidFill>
              </a:rPr>
              <a:t>硬，令血液流動受阻，導致頭痛、出現眼袋、鼻塞</a:t>
            </a:r>
            <a:endParaRPr lang="en-US" altLang="zh-TW" sz="2400" dirty="0">
              <a:solidFill>
                <a:schemeClr val="accent1">
                  <a:lumMod val="50000"/>
                </a:schemeClr>
              </a:solidFill>
            </a:endParaRPr>
          </a:p>
          <a:p>
            <a:endParaRPr lang="en-US" altLang="zh-TW" sz="2400" b="1" u="sng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zh-TW" altLang="en-US" sz="2400" b="1" u="sng" dirty="0">
                <a:solidFill>
                  <a:schemeClr val="accent1">
                    <a:lumMod val="50000"/>
                  </a:schemeClr>
                </a:solidFill>
              </a:rPr>
              <a:t>落枕 </a:t>
            </a:r>
            <a:r>
              <a:rPr lang="en-US" altLang="zh-TW" sz="2400" b="1" u="sng" dirty="0">
                <a:solidFill>
                  <a:schemeClr val="accent1">
                    <a:lumMod val="50000"/>
                  </a:schemeClr>
                </a:solidFill>
              </a:rPr>
              <a:t>(</a:t>
            </a:r>
            <a:r>
              <a:rPr lang="zh-TW" altLang="en-US" sz="2400" b="1" u="sng" dirty="0">
                <a:solidFill>
                  <a:schemeClr val="accent1">
                    <a:lumMod val="50000"/>
                  </a:schemeClr>
                </a:solidFill>
              </a:rPr>
              <a:t>瞓捩頸</a:t>
            </a:r>
            <a:r>
              <a:rPr lang="en-US" altLang="zh-TW" sz="2400" b="1" u="sng" dirty="0">
                <a:solidFill>
                  <a:schemeClr val="accent1">
                    <a:lumMod val="50000"/>
                  </a:schemeClr>
                </a:solidFill>
              </a:rPr>
              <a:t>)</a:t>
            </a:r>
            <a:r>
              <a:rPr lang="en-US" altLang="zh-TW" sz="24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zh-TW" altLang="en-US" sz="2400" dirty="0">
                <a:solidFill>
                  <a:schemeClr val="accent1">
                    <a:lumMod val="50000"/>
                  </a:schemeClr>
                </a:solidFill>
              </a:rPr>
              <a:t>肩頸肌肉受寒、抽筋</a:t>
            </a:r>
            <a:endParaRPr lang="en-US" altLang="zh-TW" sz="2400" dirty="0">
              <a:solidFill>
                <a:schemeClr val="accent1">
                  <a:lumMod val="50000"/>
                </a:schemeClr>
              </a:solidFill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altLang="zh-TW" sz="2400" b="1" u="sng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6" name="圖片 5" descr="IMG-20130730-WA0012.jpg">
            <a:extLst>
              <a:ext uri="{FF2B5EF4-FFF2-40B4-BE49-F238E27FC236}">
                <a16:creationId xmlns:a16="http://schemas.microsoft.com/office/drawing/2014/main" id="{B96B38CB-0E1C-4003-B20B-CDDCFC5055C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5390" t="-1010" r="15451" b="5516"/>
          <a:stretch/>
        </p:blipFill>
        <p:spPr>
          <a:xfrm>
            <a:off x="5562600" y="1097279"/>
            <a:ext cx="3581400" cy="5760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0785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chemeClr val="accent3"/>
          </a:solidFill>
        </p:spPr>
        <p:txBody>
          <a:bodyPr>
            <a:normAutofit/>
          </a:bodyPr>
          <a:lstStyle/>
          <a:p>
            <a:r>
              <a:rPr lang="zh-TW" altLang="en-US" sz="5400" b="1" dirty="0">
                <a:solidFill>
                  <a:schemeClr val="accent1">
                    <a:lumMod val="50000"/>
                  </a:schemeClr>
                </a:solidFill>
                <a:latin typeface="+mn-ea"/>
                <a:ea typeface="+mn-ea"/>
              </a:rPr>
              <a:t>頸之伸展運動</a:t>
            </a:r>
            <a:endParaRPr lang="en-US" sz="5400" b="1" dirty="0">
              <a:solidFill>
                <a:schemeClr val="accent1">
                  <a:lumMod val="50000"/>
                </a:schemeClr>
              </a:solidFill>
              <a:latin typeface="+mn-ea"/>
              <a:ea typeface="+mn-ea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1143000"/>
            <a:ext cx="9144000" cy="587853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en-US" altLang="zh-TW" sz="3200" dirty="0">
              <a:solidFill>
                <a:schemeClr val="tx1">
                  <a:lumMod val="65000"/>
                  <a:lumOff val="35000"/>
                </a:schemeClr>
              </a:solidFill>
              <a:latin typeface="標楷體" pitchFamily="65" charset="-120"/>
              <a:ea typeface="標楷體" pitchFamily="65" charset="-120"/>
              <a:cs typeface="Arial Unicode MS" pitchFamily="34" charset="-120"/>
            </a:endParaRPr>
          </a:p>
          <a:p>
            <a:endParaRPr lang="en-US" altLang="zh-TW" sz="3200" dirty="0">
              <a:solidFill>
                <a:schemeClr val="tx1">
                  <a:lumMod val="10000"/>
                </a:schemeClr>
              </a:solidFill>
            </a:endParaRPr>
          </a:p>
          <a:p>
            <a:endParaRPr lang="en-US" altLang="zh-TW" sz="3200" b="1" dirty="0">
              <a:solidFill>
                <a:schemeClr val="tx1">
                  <a:lumMod val="10000"/>
                </a:schemeClr>
              </a:solidFill>
            </a:endParaRPr>
          </a:p>
          <a:p>
            <a:endParaRPr lang="en-US" altLang="zh-TW" sz="3200" b="1" dirty="0">
              <a:solidFill>
                <a:schemeClr val="tx1">
                  <a:lumMod val="10000"/>
                </a:schemeClr>
              </a:solidFill>
            </a:endParaRPr>
          </a:p>
          <a:p>
            <a:endParaRPr lang="en-US" altLang="zh-TW" sz="3200" b="1" dirty="0">
              <a:solidFill>
                <a:schemeClr val="tx1">
                  <a:lumMod val="10000"/>
                </a:schemeClr>
              </a:solidFill>
            </a:endParaRPr>
          </a:p>
          <a:p>
            <a:endParaRPr lang="en-US" altLang="zh-TW" sz="3200" b="1" dirty="0">
              <a:solidFill>
                <a:schemeClr val="tx1">
                  <a:lumMod val="10000"/>
                </a:schemeClr>
              </a:solidFill>
            </a:endParaRPr>
          </a:p>
          <a:p>
            <a:endParaRPr lang="en-US" altLang="zh-TW" sz="3200" b="1" dirty="0">
              <a:solidFill>
                <a:schemeClr val="tx1">
                  <a:lumMod val="10000"/>
                </a:schemeClr>
              </a:solidFill>
            </a:endParaRPr>
          </a:p>
          <a:p>
            <a:endParaRPr lang="en-US" altLang="zh-TW" sz="3200" b="1" dirty="0">
              <a:solidFill>
                <a:schemeClr val="tx1">
                  <a:lumMod val="10000"/>
                </a:schemeClr>
              </a:solidFill>
            </a:endParaRPr>
          </a:p>
          <a:p>
            <a:endParaRPr lang="en-US" altLang="zh-TW" sz="3200" b="1" dirty="0">
              <a:solidFill>
                <a:schemeClr val="tx1">
                  <a:lumMod val="10000"/>
                </a:schemeClr>
              </a:solidFill>
            </a:endParaRPr>
          </a:p>
          <a:p>
            <a:endParaRPr lang="en-US" altLang="zh-TW" sz="3200" b="1" dirty="0">
              <a:solidFill>
                <a:schemeClr val="tx1">
                  <a:lumMod val="10000"/>
                </a:schemeClr>
              </a:solidFill>
            </a:endParaRPr>
          </a:p>
          <a:p>
            <a:endParaRPr lang="en-US" altLang="zh-TW" sz="3200" b="1" dirty="0">
              <a:solidFill>
                <a:schemeClr val="tx1">
                  <a:lumMod val="10000"/>
                </a:schemeClr>
              </a:solidFill>
            </a:endParaRPr>
          </a:p>
          <a:p>
            <a:endParaRPr lang="en-US" altLang="zh-TW" sz="2400" b="1" dirty="0">
              <a:solidFill>
                <a:schemeClr val="accent1"/>
              </a:solidFill>
            </a:endParaRPr>
          </a:p>
        </p:txBody>
      </p:sp>
      <p:graphicFrame>
        <p:nvGraphicFramePr>
          <p:cNvPr id="3" name="表格 2">
            <a:extLst>
              <a:ext uri="{FF2B5EF4-FFF2-40B4-BE49-F238E27FC236}">
                <a16:creationId xmlns:a16="http://schemas.microsoft.com/office/drawing/2014/main" id="{FA0E7C3E-9EDF-4D82-B4D8-FDC1C881E65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36131663"/>
              </p:ext>
            </p:extLst>
          </p:nvPr>
        </p:nvGraphicFramePr>
        <p:xfrm>
          <a:off x="0" y="1143000"/>
          <a:ext cx="9144000" cy="5715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0">
                  <a:extLst>
                    <a:ext uri="{9D8B030D-6E8A-4147-A177-3AD203B41FA5}">
                      <a16:colId xmlns:a16="http://schemas.microsoft.com/office/drawing/2014/main" val="6837219"/>
                    </a:ext>
                  </a:extLst>
                </a:gridCol>
                <a:gridCol w="4572000">
                  <a:extLst>
                    <a:ext uri="{9D8B030D-6E8A-4147-A177-3AD203B41FA5}">
                      <a16:colId xmlns:a16="http://schemas.microsoft.com/office/drawing/2014/main" val="2566796362"/>
                    </a:ext>
                  </a:extLst>
                </a:gridCol>
              </a:tblGrid>
              <a:tr h="2857500"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66907975"/>
                  </a:ext>
                </a:extLst>
              </a:tr>
              <a:tr h="2857500"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72201473"/>
                  </a:ext>
                </a:extLst>
              </a:tr>
            </a:tbl>
          </a:graphicData>
        </a:graphic>
      </p:graphicFrame>
      <p:pic>
        <p:nvPicPr>
          <p:cNvPr id="7" name="圖片 6" descr="DSC02724.JPG">
            <a:extLst>
              <a:ext uri="{FF2B5EF4-FFF2-40B4-BE49-F238E27FC236}">
                <a16:creationId xmlns:a16="http://schemas.microsoft.com/office/drawing/2014/main" id="{FFB19355-3778-4218-B6AD-1A4327C1077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14449" t="12444" r="-4220" b="5903"/>
          <a:stretch/>
        </p:blipFill>
        <p:spPr bwMode="auto">
          <a:xfrm>
            <a:off x="1432560" y="1143000"/>
            <a:ext cx="2225040" cy="28404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圖片 7" descr="Neck + Chest.jpg">
            <a:extLst>
              <a:ext uri="{FF2B5EF4-FFF2-40B4-BE49-F238E27FC236}">
                <a16:creationId xmlns:a16="http://schemas.microsoft.com/office/drawing/2014/main" id="{AD4714C4-D994-4747-B78A-D3F6D69B470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22001" t="4269" r="30010" b="5318"/>
          <a:stretch/>
        </p:blipFill>
        <p:spPr>
          <a:xfrm>
            <a:off x="5943599" y="1142999"/>
            <a:ext cx="2104763" cy="2840489"/>
          </a:xfrm>
          <a:prstGeom prst="rect">
            <a:avLst/>
          </a:prstGeom>
        </p:spPr>
      </p:pic>
      <p:pic>
        <p:nvPicPr>
          <p:cNvPr id="9" name="圖片 5" descr="tn.jpg">
            <a:extLst>
              <a:ext uri="{FF2B5EF4-FFF2-40B4-BE49-F238E27FC236}">
                <a16:creationId xmlns:a16="http://schemas.microsoft.com/office/drawing/2014/main" id="{0E90C009-40C0-4795-9E67-A0EA400BDCB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t="14259" b="10855"/>
          <a:stretch/>
        </p:blipFill>
        <p:spPr bwMode="auto">
          <a:xfrm>
            <a:off x="1066800" y="4068233"/>
            <a:ext cx="2514600" cy="2789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4" descr="Neck_1b">
            <a:extLst>
              <a:ext uri="{FF2B5EF4-FFF2-40B4-BE49-F238E27FC236}">
                <a16:creationId xmlns:a16="http://schemas.microsoft.com/office/drawing/2014/main" id="{89E913AE-AEE2-446D-ACBF-18A46178E75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/>
          <a:srcRect t="25503" r="7099"/>
          <a:stretch/>
        </p:blipFill>
        <p:spPr bwMode="auto">
          <a:xfrm>
            <a:off x="5688117" y="4013099"/>
            <a:ext cx="2483385" cy="28449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032721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chemeClr val="accent3"/>
          </a:solidFill>
        </p:spPr>
        <p:txBody>
          <a:bodyPr>
            <a:normAutofit/>
          </a:bodyPr>
          <a:lstStyle/>
          <a:p>
            <a:r>
              <a:rPr lang="zh-TW" altLang="en-US" sz="5400" b="1" dirty="0">
                <a:solidFill>
                  <a:schemeClr val="accent1">
                    <a:lumMod val="50000"/>
                  </a:schemeClr>
                </a:solidFill>
              </a:rPr>
              <a:t>後頸肌力鍛鍊</a:t>
            </a:r>
            <a:endParaRPr lang="en-US" sz="54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1143000"/>
            <a:ext cx="9144000" cy="587853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en-US" altLang="zh-TW" sz="3200" dirty="0">
              <a:solidFill>
                <a:schemeClr val="tx1">
                  <a:lumMod val="65000"/>
                  <a:lumOff val="35000"/>
                </a:schemeClr>
              </a:solidFill>
              <a:latin typeface="標楷體" pitchFamily="65" charset="-120"/>
              <a:ea typeface="標楷體" pitchFamily="65" charset="-120"/>
              <a:cs typeface="Arial Unicode MS" pitchFamily="34" charset="-120"/>
            </a:endParaRPr>
          </a:p>
          <a:p>
            <a:endParaRPr lang="en-US" altLang="zh-TW" sz="3200" dirty="0">
              <a:solidFill>
                <a:schemeClr val="tx1">
                  <a:lumMod val="10000"/>
                </a:schemeClr>
              </a:solidFill>
            </a:endParaRPr>
          </a:p>
          <a:p>
            <a:endParaRPr lang="en-US" altLang="zh-TW" sz="3200" b="1" dirty="0">
              <a:solidFill>
                <a:schemeClr val="tx1">
                  <a:lumMod val="10000"/>
                </a:schemeClr>
              </a:solidFill>
            </a:endParaRPr>
          </a:p>
          <a:p>
            <a:endParaRPr lang="en-US" altLang="zh-TW" sz="3200" b="1" dirty="0">
              <a:solidFill>
                <a:schemeClr val="tx1">
                  <a:lumMod val="10000"/>
                </a:schemeClr>
              </a:solidFill>
            </a:endParaRPr>
          </a:p>
          <a:p>
            <a:endParaRPr lang="en-US" altLang="zh-TW" sz="3200" b="1" dirty="0">
              <a:solidFill>
                <a:schemeClr val="tx1">
                  <a:lumMod val="10000"/>
                </a:schemeClr>
              </a:solidFill>
            </a:endParaRPr>
          </a:p>
          <a:p>
            <a:endParaRPr lang="en-US" altLang="zh-TW" sz="3200" b="1" dirty="0">
              <a:solidFill>
                <a:schemeClr val="tx1">
                  <a:lumMod val="10000"/>
                </a:schemeClr>
              </a:solidFill>
            </a:endParaRPr>
          </a:p>
          <a:p>
            <a:endParaRPr lang="en-US" altLang="zh-TW" sz="3200" b="1" dirty="0">
              <a:solidFill>
                <a:schemeClr val="tx1">
                  <a:lumMod val="10000"/>
                </a:schemeClr>
              </a:solidFill>
            </a:endParaRPr>
          </a:p>
          <a:p>
            <a:endParaRPr lang="en-US" altLang="zh-TW" sz="3200" b="1" dirty="0">
              <a:solidFill>
                <a:schemeClr val="tx1">
                  <a:lumMod val="10000"/>
                </a:schemeClr>
              </a:solidFill>
            </a:endParaRPr>
          </a:p>
          <a:p>
            <a:endParaRPr lang="en-US" altLang="zh-TW" sz="3200" b="1" dirty="0">
              <a:solidFill>
                <a:schemeClr val="tx1">
                  <a:lumMod val="10000"/>
                </a:schemeClr>
              </a:solidFill>
            </a:endParaRPr>
          </a:p>
          <a:p>
            <a:endParaRPr lang="en-US" altLang="zh-TW" sz="3200" b="1" dirty="0">
              <a:solidFill>
                <a:schemeClr val="tx1">
                  <a:lumMod val="10000"/>
                </a:schemeClr>
              </a:solidFill>
            </a:endParaRPr>
          </a:p>
          <a:p>
            <a:endParaRPr lang="en-US" altLang="zh-TW" sz="3200" b="1" dirty="0">
              <a:solidFill>
                <a:schemeClr val="tx1">
                  <a:lumMod val="10000"/>
                </a:schemeClr>
              </a:solidFill>
            </a:endParaRPr>
          </a:p>
          <a:p>
            <a:endParaRPr lang="en-US" altLang="zh-TW" sz="2400" b="1" dirty="0">
              <a:solidFill>
                <a:schemeClr val="accent1"/>
              </a:solidFill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22EAC2DC-3B4F-443E-B40A-E8BE6F03E32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1" t="8727" r="12964" b="5555"/>
          <a:stretch/>
        </p:blipFill>
        <p:spPr>
          <a:xfrm>
            <a:off x="0" y="1143000"/>
            <a:ext cx="4419600" cy="5878532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C17F83C8-0EB2-4F62-998B-404FF1B7115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3" t="9837" r="5556" b="4442"/>
          <a:stretch/>
        </p:blipFill>
        <p:spPr>
          <a:xfrm>
            <a:off x="4953000" y="1131868"/>
            <a:ext cx="4191000" cy="5878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80253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chemeClr val="accent3"/>
          </a:solidFill>
        </p:spPr>
        <p:txBody>
          <a:bodyPr>
            <a:normAutofit/>
          </a:bodyPr>
          <a:lstStyle/>
          <a:p>
            <a:r>
              <a:rPr lang="zh-HK" altLang="zh-TW" sz="5400" b="1" dirty="0">
                <a:solidFill>
                  <a:schemeClr val="tx2">
                    <a:lumMod val="75000"/>
                  </a:schemeClr>
                </a:solidFill>
              </a:rPr>
              <a:t>肩</a:t>
            </a:r>
            <a:r>
              <a:rPr lang="zh-TW" altLang="en-US" sz="5400" b="1" dirty="0">
                <a:solidFill>
                  <a:schemeClr val="tx2">
                    <a:lumMod val="75000"/>
                  </a:schemeClr>
                </a:solidFill>
              </a:rPr>
              <a:t>的</a:t>
            </a:r>
            <a:r>
              <a:rPr lang="zh-TW" altLang="en-US" sz="5400" b="1" dirty="0">
                <a:solidFill>
                  <a:schemeClr val="tx2">
                    <a:lumMod val="75000"/>
                  </a:schemeClr>
                </a:solidFill>
                <a:latin typeface="+mn-ea"/>
              </a:rPr>
              <a:t>伸展運動 </a:t>
            </a:r>
            <a:endParaRPr lang="en-US" sz="54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1143000"/>
            <a:ext cx="9144000" cy="587853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endParaRPr lang="en-US" altLang="zh-TW" sz="3200" b="1" dirty="0">
              <a:solidFill>
                <a:schemeClr val="tx1">
                  <a:lumMod val="10000"/>
                </a:schemeClr>
              </a:solidFill>
            </a:endParaRPr>
          </a:p>
          <a:p>
            <a:endParaRPr lang="en-US" altLang="zh-TW" sz="3200" b="1" dirty="0">
              <a:solidFill>
                <a:schemeClr val="tx1">
                  <a:lumMod val="10000"/>
                </a:schemeClr>
              </a:solidFill>
            </a:endParaRPr>
          </a:p>
          <a:p>
            <a:endParaRPr lang="en-US" altLang="zh-TW" sz="3200" b="1" dirty="0">
              <a:solidFill>
                <a:schemeClr val="tx1">
                  <a:lumMod val="10000"/>
                </a:schemeClr>
              </a:solidFill>
            </a:endParaRPr>
          </a:p>
          <a:p>
            <a:endParaRPr lang="en-US" altLang="zh-TW" sz="3200" b="1" dirty="0">
              <a:solidFill>
                <a:schemeClr val="tx1">
                  <a:lumMod val="10000"/>
                </a:schemeClr>
              </a:solidFill>
            </a:endParaRPr>
          </a:p>
          <a:p>
            <a:endParaRPr lang="en-US" altLang="zh-TW" sz="3200" b="1" dirty="0">
              <a:solidFill>
                <a:schemeClr val="tx1">
                  <a:lumMod val="10000"/>
                </a:schemeClr>
              </a:solidFill>
            </a:endParaRPr>
          </a:p>
          <a:p>
            <a:endParaRPr lang="en-US" altLang="zh-TW" sz="3200" b="1" dirty="0">
              <a:solidFill>
                <a:schemeClr val="tx1">
                  <a:lumMod val="10000"/>
                </a:schemeClr>
              </a:solidFill>
            </a:endParaRPr>
          </a:p>
          <a:p>
            <a:endParaRPr lang="en-US" altLang="zh-TW" sz="3200" b="1" dirty="0">
              <a:solidFill>
                <a:schemeClr val="tx1">
                  <a:lumMod val="10000"/>
                </a:schemeClr>
              </a:solidFill>
            </a:endParaRPr>
          </a:p>
          <a:p>
            <a:endParaRPr lang="en-US" altLang="zh-TW" sz="3200" b="1" dirty="0">
              <a:solidFill>
                <a:schemeClr val="tx1">
                  <a:lumMod val="10000"/>
                </a:schemeClr>
              </a:solidFill>
            </a:endParaRPr>
          </a:p>
          <a:p>
            <a:endParaRPr lang="en-US" altLang="zh-TW" sz="3200" b="1" dirty="0">
              <a:solidFill>
                <a:schemeClr val="tx1">
                  <a:lumMod val="10000"/>
                </a:schemeClr>
              </a:solidFill>
            </a:endParaRPr>
          </a:p>
          <a:p>
            <a:endParaRPr lang="en-US" altLang="zh-TW" sz="3200" b="1" dirty="0">
              <a:solidFill>
                <a:schemeClr val="tx1">
                  <a:lumMod val="10000"/>
                </a:schemeClr>
              </a:solidFill>
            </a:endParaRPr>
          </a:p>
          <a:p>
            <a:endParaRPr lang="en-US" altLang="zh-TW" sz="3200" b="1" dirty="0">
              <a:solidFill>
                <a:schemeClr val="tx1">
                  <a:lumMod val="10000"/>
                </a:schemeClr>
              </a:solidFill>
            </a:endParaRPr>
          </a:p>
          <a:p>
            <a:endParaRPr lang="en-US" altLang="zh-TW" sz="2400" b="1" dirty="0">
              <a:solidFill>
                <a:schemeClr val="accent1"/>
              </a:solidFill>
            </a:endParaRPr>
          </a:p>
        </p:txBody>
      </p:sp>
      <p:pic>
        <p:nvPicPr>
          <p:cNvPr id="5" name="圖片 4" descr="DSC_0792.jpg">
            <a:extLst>
              <a:ext uri="{FF2B5EF4-FFF2-40B4-BE49-F238E27FC236}">
                <a16:creationId xmlns:a16="http://schemas.microsoft.com/office/drawing/2014/main" id="{CF0E0D06-CDBA-46F1-A378-605D88BE498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5186" r="9267"/>
          <a:stretch/>
        </p:blipFill>
        <p:spPr>
          <a:xfrm>
            <a:off x="3124200" y="1142959"/>
            <a:ext cx="2819400" cy="5859037"/>
          </a:xfrm>
          <a:prstGeom prst="rect">
            <a:avLst/>
          </a:prstGeom>
        </p:spPr>
      </p:pic>
      <p:pic>
        <p:nvPicPr>
          <p:cNvPr id="6" name="圖片 5" descr="DSC_0793.jpg">
            <a:extLst>
              <a:ext uri="{FF2B5EF4-FFF2-40B4-BE49-F238E27FC236}">
                <a16:creationId xmlns:a16="http://schemas.microsoft.com/office/drawing/2014/main" id="{5C47C930-8A79-4EA3-A6A4-991721C004D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r="14737"/>
          <a:stretch/>
        </p:blipFill>
        <p:spPr>
          <a:xfrm>
            <a:off x="6324600" y="1142949"/>
            <a:ext cx="2819400" cy="5878531"/>
          </a:xfrm>
          <a:prstGeom prst="rect">
            <a:avLst/>
          </a:prstGeom>
        </p:spPr>
      </p:pic>
      <p:pic>
        <p:nvPicPr>
          <p:cNvPr id="7" name="圖片 6" descr="Neck + Chest.jpg">
            <a:extLst>
              <a:ext uri="{FF2B5EF4-FFF2-40B4-BE49-F238E27FC236}">
                <a16:creationId xmlns:a16="http://schemas.microsoft.com/office/drawing/2014/main" id="{353B115C-3393-43EC-ABEB-ADB5EC832D7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l="30534" t="4269" r="38405" b="5318"/>
          <a:stretch/>
        </p:blipFill>
        <p:spPr>
          <a:xfrm>
            <a:off x="0" y="1143000"/>
            <a:ext cx="2819400" cy="5878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3358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"/>
            <a:ext cx="9144000" cy="1225689"/>
          </a:xfrm>
          <a:solidFill>
            <a:schemeClr val="accent3"/>
          </a:solidFill>
        </p:spPr>
        <p:txBody>
          <a:bodyPr>
            <a:normAutofit/>
          </a:bodyPr>
          <a:lstStyle/>
          <a:p>
            <a:r>
              <a:rPr lang="en-US" altLang="zh-TW" sz="5400" b="1" dirty="0">
                <a:solidFill>
                  <a:schemeClr val="bg2">
                    <a:lumMod val="25000"/>
                  </a:schemeClr>
                </a:solidFill>
              </a:rPr>
              <a:t>(</a:t>
            </a:r>
            <a:r>
              <a:rPr lang="zh-TW" altLang="en-US" sz="5400" b="1" dirty="0">
                <a:solidFill>
                  <a:schemeClr val="bg2">
                    <a:lumMod val="25000"/>
                  </a:schemeClr>
                </a:solidFill>
              </a:rPr>
              <a:t>二</a:t>
            </a:r>
            <a:r>
              <a:rPr lang="en-US" altLang="zh-TW" sz="5400" b="1" dirty="0">
                <a:solidFill>
                  <a:schemeClr val="bg2">
                    <a:lumMod val="25000"/>
                  </a:schemeClr>
                </a:solidFill>
              </a:rPr>
              <a:t>) </a:t>
            </a:r>
            <a:r>
              <a:rPr lang="zh-TW" altLang="en-US" sz="5400" b="1" dirty="0">
                <a:solidFill>
                  <a:schemeClr val="bg2">
                    <a:lumMod val="25000"/>
                  </a:schemeClr>
                </a:solidFill>
              </a:rPr>
              <a:t>肩膊痛</a:t>
            </a:r>
            <a:endParaRPr lang="en-US" sz="54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1225689"/>
            <a:ext cx="9144000" cy="5632311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en-US" altLang="zh-TW" sz="2400" b="1" u="sng" dirty="0">
              <a:solidFill>
                <a:schemeClr val="tx2">
                  <a:lumMod val="75000"/>
                </a:schemeClr>
              </a:solidFill>
            </a:endParaRPr>
          </a:p>
          <a:p>
            <a:pPr algn="ctr"/>
            <a:r>
              <a:rPr lang="zh-TW" altLang="en-US" sz="2400" b="1" u="sng" dirty="0">
                <a:solidFill>
                  <a:schemeClr val="tx2">
                    <a:lumMod val="75000"/>
                  </a:schemeClr>
                </a:solidFill>
              </a:rPr>
              <a:t>圓肩</a:t>
            </a:r>
            <a:endParaRPr lang="en-US" altLang="zh-TW" sz="2400" b="1" u="sng" dirty="0">
              <a:solidFill>
                <a:schemeClr val="tx2">
                  <a:lumMod val="75000"/>
                </a:schemeClr>
              </a:solidFill>
            </a:endParaRP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zh-TW" altLang="en-US" sz="2400" dirty="0">
                <a:solidFill>
                  <a:schemeClr val="tx2">
                    <a:lumMod val="75000"/>
                  </a:schemeClr>
                </a:solidFill>
              </a:rPr>
              <a:t>長</a:t>
            </a:r>
            <a:r>
              <a:rPr lang="zh-TW" altLang="zh-TW" sz="2400" dirty="0">
                <a:solidFill>
                  <a:schemeClr val="tx2">
                    <a:lumMod val="75000"/>
                  </a:schemeClr>
                </a:solidFill>
              </a:rPr>
              <a:t>期</a:t>
            </a:r>
            <a:r>
              <a:rPr lang="zh-TW" altLang="en-US" sz="2400" dirty="0">
                <a:solidFill>
                  <a:schemeClr val="tx2">
                    <a:lumMod val="75000"/>
                  </a:schemeClr>
                </a:solidFill>
              </a:rPr>
              <a:t>肩膊下垂，肌肉過勞</a:t>
            </a:r>
            <a:r>
              <a:rPr lang="zh-TW" altLang="en-US" sz="2400" dirty="0">
                <a:solidFill>
                  <a:schemeClr val="accent1">
                    <a:lumMod val="50000"/>
                  </a:schemeClr>
                </a:solidFill>
              </a:rPr>
              <a:t>、增生 </a:t>
            </a:r>
            <a:r>
              <a:rPr lang="zh-TW" altLang="en-US" sz="2400" dirty="0">
                <a:solidFill>
                  <a:schemeClr val="tx2">
                    <a:lumMod val="75000"/>
                  </a:schemeClr>
                </a:solidFill>
              </a:rPr>
              <a:t>，導致肌肉慢性疲勞，肥厚</a:t>
            </a:r>
            <a:endParaRPr lang="en-US" altLang="zh-TW" sz="2400" dirty="0">
              <a:solidFill>
                <a:schemeClr val="tx2">
                  <a:lumMod val="75000"/>
                </a:schemeClr>
              </a:solidFill>
            </a:endParaRP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zh-TW" altLang="en-US" sz="2400" dirty="0">
                <a:solidFill>
                  <a:schemeClr val="tx2">
                    <a:lumMod val="75000"/>
                  </a:schemeClr>
                </a:solidFill>
              </a:rPr>
              <a:t>缺乏拉筋，胸前肌肉、筋膜縮短</a:t>
            </a:r>
            <a:endParaRPr lang="en-US" altLang="zh-TW" sz="2400" dirty="0">
              <a:solidFill>
                <a:schemeClr val="tx2">
                  <a:lumMod val="75000"/>
                </a:schemeClr>
              </a:solidFill>
            </a:endParaRP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zh-TW" altLang="en-US" sz="2400" dirty="0">
                <a:solidFill>
                  <a:schemeClr val="accent1">
                    <a:lumMod val="50000"/>
                  </a:schemeClr>
                </a:solidFill>
              </a:rPr>
              <a:t>後背肩胛</a:t>
            </a:r>
            <a:r>
              <a:rPr lang="zh-TW" altLang="en-US" sz="2400" dirty="0">
                <a:solidFill>
                  <a:schemeClr val="tx2">
                    <a:lumMod val="75000"/>
                  </a:schemeClr>
                </a:solidFill>
              </a:rPr>
              <a:t>肌力不足</a:t>
            </a:r>
            <a:endParaRPr lang="en-US" altLang="zh-TW" sz="2400" dirty="0">
              <a:solidFill>
                <a:schemeClr val="tx2">
                  <a:lumMod val="75000"/>
                </a:schemeClr>
              </a:solidFill>
            </a:endParaRP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zh-TW" altLang="en-US" sz="2400" dirty="0">
                <a:solidFill>
                  <a:schemeClr val="accent1">
                    <a:lumMod val="50000"/>
                  </a:schemeClr>
                </a:solidFill>
              </a:rPr>
              <a:t>肌肉長期疲勞</a:t>
            </a:r>
            <a:r>
              <a:rPr lang="zh-TW" altLang="en-US" sz="2400" dirty="0">
                <a:solidFill>
                  <a:schemeClr val="tx2">
                    <a:lumMod val="75000"/>
                  </a:schemeClr>
                </a:solidFill>
              </a:rPr>
              <a:t>、</a:t>
            </a:r>
            <a:r>
              <a:rPr lang="zh-TW" altLang="zh-TW" sz="2400" dirty="0">
                <a:solidFill>
                  <a:schemeClr val="accent1">
                    <a:lumMod val="50000"/>
                  </a:schemeClr>
                </a:solidFill>
              </a:rPr>
              <a:t>僵</a:t>
            </a:r>
            <a:r>
              <a:rPr lang="zh-TW" altLang="en-US" sz="2400" dirty="0">
                <a:solidFill>
                  <a:schemeClr val="accent1">
                    <a:lumMod val="50000"/>
                  </a:schemeClr>
                </a:solidFill>
              </a:rPr>
              <a:t>硬，令血液流動受阻，</a:t>
            </a:r>
            <a:r>
              <a:rPr lang="zh-TW" altLang="en-US" sz="2400" dirty="0">
                <a:solidFill>
                  <a:schemeClr val="tx2">
                    <a:lumMod val="75000"/>
                  </a:schemeClr>
                </a:solidFill>
              </a:rPr>
              <a:t>肩膊</a:t>
            </a:r>
            <a:r>
              <a:rPr lang="zh-TW" altLang="en-US" sz="2400" dirty="0">
                <a:solidFill>
                  <a:schemeClr val="accent1">
                    <a:lumMod val="50000"/>
                  </a:schemeClr>
                </a:solidFill>
              </a:rPr>
              <a:t>出現痛患，</a:t>
            </a:r>
            <a:r>
              <a:rPr lang="zh-TW" altLang="en-US" sz="2400" dirty="0">
                <a:solidFill>
                  <a:schemeClr val="tx2">
                    <a:lumMod val="75000"/>
                  </a:schemeClr>
                </a:solidFill>
              </a:rPr>
              <a:t>導致</a:t>
            </a:r>
            <a:r>
              <a:rPr lang="zh-TW" altLang="en-US" sz="2400" dirty="0">
                <a:solidFill>
                  <a:schemeClr val="accent1">
                    <a:lumMod val="50000"/>
                  </a:schemeClr>
                </a:solidFill>
              </a:rPr>
              <a:t>失眠</a:t>
            </a:r>
            <a:endParaRPr lang="en-US" altLang="zh-TW" sz="2400" dirty="0">
              <a:solidFill>
                <a:schemeClr val="accent1">
                  <a:lumMod val="50000"/>
                </a:schemeClr>
              </a:solidFill>
            </a:endParaRP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zh-HK" altLang="en-US" sz="2400" dirty="0">
                <a:solidFill>
                  <a:schemeClr val="tx2">
                    <a:lumMod val="75000"/>
                  </a:schemeClr>
                </a:solidFill>
              </a:rPr>
              <a:t>又會</a:t>
            </a:r>
            <a:r>
              <a:rPr lang="zh-TW" altLang="en-US" sz="2400" dirty="0">
                <a:solidFill>
                  <a:schemeClr val="tx2">
                    <a:lumMod val="75000"/>
                  </a:schemeClr>
                </a:solidFill>
              </a:rPr>
              <a:t>把頭臚推前，助長頭前傾</a:t>
            </a:r>
            <a:endParaRPr lang="en-US" altLang="zh-TW" sz="2400" dirty="0">
              <a:solidFill>
                <a:schemeClr val="accent1">
                  <a:lumMod val="50000"/>
                </a:schemeClr>
              </a:solidFill>
            </a:endParaRPr>
          </a:p>
          <a:p>
            <a:endParaRPr lang="en-US" altLang="zh-HK" sz="2400" dirty="0">
              <a:solidFill>
                <a:schemeClr val="tx2">
                  <a:lumMod val="75000"/>
                </a:schemeClr>
              </a:solidFill>
            </a:endParaRPr>
          </a:p>
          <a:p>
            <a:pPr algn="ctr"/>
            <a:r>
              <a:rPr lang="zh-HK" altLang="zh-TW" sz="2400" b="1" u="sng" dirty="0">
                <a:solidFill>
                  <a:schemeClr val="tx2">
                    <a:lumMod val="75000"/>
                  </a:schemeClr>
                </a:solidFill>
              </a:rPr>
              <a:t>肩週炎</a:t>
            </a:r>
            <a:r>
              <a:rPr lang="en-US" altLang="zh-HK" sz="2400" dirty="0">
                <a:solidFill>
                  <a:schemeClr val="tx2">
                    <a:lumMod val="75000"/>
                  </a:schemeClr>
                </a:solidFill>
              </a:rPr>
              <a:t> 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zh-TW" altLang="en-US" sz="2400" dirty="0">
                <a:solidFill>
                  <a:schemeClr val="tx2">
                    <a:lumMod val="75000"/>
                  </a:schemeClr>
                </a:solidFill>
              </a:rPr>
              <a:t>長</a:t>
            </a:r>
            <a:r>
              <a:rPr lang="zh-TW" altLang="zh-TW" sz="2400" dirty="0">
                <a:solidFill>
                  <a:schemeClr val="tx2">
                    <a:lumMod val="75000"/>
                  </a:schemeClr>
                </a:solidFill>
              </a:rPr>
              <a:t>期</a:t>
            </a:r>
            <a:r>
              <a:rPr lang="zh-TW" altLang="en-US" sz="2400" dirty="0">
                <a:solidFill>
                  <a:schemeClr val="tx2">
                    <a:lumMod val="75000"/>
                  </a:schemeClr>
                </a:solidFill>
              </a:rPr>
              <a:t>採用了錯誤的姿勢去做一些重複的動作 </a:t>
            </a:r>
            <a:r>
              <a:rPr lang="en-US" altLang="zh-TW" sz="2400" dirty="0">
                <a:solidFill>
                  <a:schemeClr val="tx2">
                    <a:lumMod val="75000"/>
                  </a:schemeClr>
                </a:solidFill>
              </a:rPr>
              <a:t>-(</a:t>
            </a:r>
            <a:r>
              <a:rPr lang="zh-TW" altLang="zh-TW" sz="2400" dirty="0">
                <a:solidFill>
                  <a:schemeClr val="tx2">
                    <a:lumMod val="75000"/>
                  </a:schemeClr>
                </a:solidFill>
              </a:rPr>
              <a:t>例</a:t>
            </a:r>
            <a:r>
              <a:rPr lang="zh-TW" altLang="en-US" sz="2400" dirty="0">
                <a:solidFill>
                  <a:schemeClr val="tx2">
                    <a:lumMod val="75000"/>
                  </a:schemeClr>
                </a:solidFill>
              </a:rPr>
              <a:t> ：側卧，導致關節移位；吊手</a:t>
            </a:r>
            <a:r>
              <a:rPr lang="zh-TW" altLang="zh-TW" sz="2400" dirty="0">
                <a:solidFill>
                  <a:schemeClr val="tx2">
                    <a:lumMod val="75000"/>
                  </a:schemeClr>
                </a:solidFill>
              </a:rPr>
              <a:t>打</a:t>
            </a:r>
            <a:r>
              <a:rPr lang="zh-TW" altLang="en-US" sz="2400" dirty="0">
                <a:solidFill>
                  <a:schemeClr val="tx2">
                    <a:lumMod val="75000"/>
                  </a:schemeClr>
                </a:solidFill>
              </a:rPr>
              <a:t>鍵盤、寫字</a:t>
            </a:r>
            <a:r>
              <a:rPr lang="en-US" altLang="zh-TW" sz="2400" dirty="0">
                <a:solidFill>
                  <a:schemeClr val="tx2">
                    <a:lumMod val="75000"/>
                  </a:schemeClr>
                </a:solidFill>
              </a:rPr>
              <a:t>)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zh-TW" altLang="en-US" sz="2400" dirty="0">
                <a:solidFill>
                  <a:schemeClr val="tx2">
                    <a:lumMod val="75000"/>
                  </a:schemeClr>
                </a:solidFill>
              </a:rPr>
              <a:t>肩部肌肉在劇烈運動前，缺乏熱身運動和拉筋，導致拉傷肌</a:t>
            </a:r>
            <a:r>
              <a:rPr lang="en-US" altLang="zh-TW" sz="2400" dirty="0">
                <a:solidFill>
                  <a:schemeClr val="tx2">
                    <a:lumMod val="75000"/>
                  </a:schemeClr>
                </a:solidFill>
              </a:rPr>
              <a:t>(</a:t>
            </a:r>
            <a:r>
              <a:rPr lang="zh-TW" altLang="en-US" sz="2400" dirty="0">
                <a:solidFill>
                  <a:schemeClr val="tx2">
                    <a:lumMod val="75000"/>
                  </a:schemeClr>
                </a:solidFill>
              </a:rPr>
              <a:t>筋</a:t>
            </a:r>
            <a:r>
              <a:rPr lang="en-US" altLang="zh-TW" sz="2400" dirty="0">
                <a:solidFill>
                  <a:schemeClr val="tx2">
                    <a:lumMod val="75000"/>
                  </a:schemeClr>
                </a:solidFill>
              </a:rPr>
              <a:t>)</a:t>
            </a:r>
            <a:r>
              <a:rPr lang="zh-TW" altLang="en-US" sz="2400" dirty="0">
                <a:solidFill>
                  <a:schemeClr val="tx2">
                    <a:lumMod val="75000"/>
                  </a:schemeClr>
                </a:solidFill>
              </a:rPr>
              <a:t>腱 </a:t>
            </a:r>
            <a:r>
              <a:rPr lang="en-US" altLang="zh-TW" sz="2400" dirty="0">
                <a:solidFill>
                  <a:schemeClr val="tx2">
                    <a:lumMod val="75000"/>
                  </a:schemeClr>
                </a:solidFill>
              </a:rPr>
              <a:t>/ </a:t>
            </a:r>
            <a:r>
              <a:rPr lang="zh-TW" altLang="en-US" sz="2400" dirty="0">
                <a:solidFill>
                  <a:schemeClr val="tx2">
                    <a:lumMod val="75000"/>
                  </a:schemeClr>
                </a:solidFill>
              </a:rPr>
              <a:t>關節</a:t>
            </a:r>
            <a:endParaRPr lang="en-US" altLang="zh-TW" sz="2400" dirty="0">
              <a:solidFill>
                <a:schemeClr val="tx2">
                  <a:lumMod val="75000"/>
                </a:schemeClr>
              </a:solidFill>
            </a:endParaRP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zh-TW" altLang="en-US" sz="2400" dirty="0">
                <a:solidFill>
                  <a:schemeClr val="tx2">
                    <a:lumMod val="75000"/>
                  </a:schemeClr>
                </a:solidFill>
              </a:rPr>
              <a:t>缺乏拉筋，導致肌肉縮短，關節損蝕及</a:t>
            </a:r>
            <a:r>
              <a:rPr lang="zh-TW" altLang="zh-TW" sz="2400" dirty="0">
                <a:solidFill>
                  <a:schemeClr val="tx2">
                    <a:lumMod val="75000"/>
                  </a:schemeClr>
                </a:solidFill>
              </a:rPr>
              <a:t>僵</a:t>
            </a:r>
            <a:r>
              <a:rPr lang="zh-TW" altLang="en-US" sz="2400" dirty="0">
                <a:solidFill>
                  <a:schemeClr val="tx2">
                    <a:lumMod val="75000"/>
                  </a:schemeClr>
                </a:solidFill>
              </a:rPr>
              <a:t>硬</a:t>
            </a:r>
            <a:endParaRPr lang="en-US" altLang="zh-TW" sz="2400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25217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"/>
            <a:ext cx="9144000" cy="1225689"/>
          </a:xfrm>
          <a:solidFill>
            <a:schemeClr val="accent3"/>
          </a:solidFill>
        </p:spPr>
        <p:txBody>
          <a:bodyPr>
            <a:normAutofit/>
          </a:bodyPr>
          <a:lstStyle/>
          <a:p>
            <a:r>
              <a:rPr lang="zh-HK" altLang="zh-TW" sz="5400" b="1" dirty="0">
                <a:solidFill>
                  <a:schemeClr val="bg2">
                    <a:lumMod val="10000"/>
                  </a:schemeClr>
                </a:solidFill>
              </a:rPr>
              <a:t>肩</a:t>
            </a:r>
            <a:r>
              <a:rPr lang="zh-TW" altLang="en-US" sz="5400" b="1" dirty="0">
                <a:solidFill>
                  <a:schemeClr val="bg2">
                    <a:lumMod val="10000"/>
                  </a:schemeClr>
                </a:solidFill>
              </a:rPr>
              <a:t>的伸展運動</a:t>
            </a:r>
            <a:endParaRPr lang="en-US" sz="5400" b="1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1225689"/>
            <a:ext cx="9144000" cy="5632311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endParaRPr lang="en-US" altLang="zh-HK" sz="3600" dirty="0">
              <a:solidFill>
                <a:schemeClr val="tx2">
                  <a:lumMod val="75000"/>
                </a:schemeClr>
              </a:solidFill>
            </a:endParaRPr>
          </a:p>
          <a:p>
            <a:endParaRPr lang="en-US" altLang="zh-TW" sz="3600" dirty="0">
              <a:solidFill>
                <a:schemeClr val="tx2">
                  <a:lumMod val="75000"/>
                </a:schemeClr>
              </a:solidFill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en-US" altLang="zh-TW" sz="3600" dirty="0">
              <a:solidFill>
                <a:schemeClr val="tx2">
                  <a:lumMod val="75000"/>
                </a:schemeClr>
              </a:solidFill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en-US" altLang="zh-TW" sz="3600" dirty="0">
              <a:solidFill>
                <a:schemeClr val="tx2">
                  <a:lumMod val="75000"/>
                </a:schemeClr>
              </a:solidFill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en-US" altLang="zh-TW" sz="3600" dirty="0">
              <a:solidFill>
                <a:schemeClr val="tx2">
                  <a:lumMod val="75000"/>
                </a:schemeClr>
              </a:solidFill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en-US" altLang="zh-TW" sz="3600" dirty="0">
              <a:solidFill>
                <a:schemeClr val="tx2">
                  <a:lumMod val="75000"/>
                </a:schemeClr>
              </a:solidFill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en-US" altLang="zh-TW" sz="3600" dirty="0">
              <a:solidFill>
                <a:schemeClr val="tx2">
                  <a:lumMod val="75000"/>
                </a:schemeClr>
              </a:solidFill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en-US" altLang="zh-TW" sz="3600" dirty="0">
              <a:solidFill>
                <a:schemeClr val="tx2">
                  <a:lumMod val="75000"/>
                </a:schemeClr>
              </a:solidFill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en-US" altLang="zh-TW" sz="3600" dirty="0">
              <a:solidFill>
                <a:schemeClr val="tx2">
                  <a:lumMod val="75000"/>
                </a:schemeClr>
              </a:solidFill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en-US" altLang="zh-TW" sz="3600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5" name="Picture 9" descr="Shoulder_3">
            <a:extLst>
              <a:ext uri="{FF2B5EF4-FFF2-40B4-BE49-F238E27FC236}">
                <a16:creationId xmlns:a16="http://schemas.microsoft.com/office/drawing/2014/main" id="{7BE8D1EA-A27F-4DB8-B002-A842DA85A9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/>
          <a:srcRect l="16022" t="23593" r="7874" b="29490"/>
          <a:stretch/>
        </p:blipFill>
        <p:spPr bwMode="auto">
          <a:xfrm>
            <a:off x="2514600" y="1234440"/>
            <a:ext cx="28956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圖片 10" descr="DSC_0669.jpg">
            <a:extLst>
              <a:ext uri="{FF2B5EF4-FFF2-40B4-BE49-F238E27FC236}">
                <a16:creationId xmlns:a16="http://schemas.microsoft.com/office/drawing/2014/main" id="{2EF83254-0BD9-45EA-9BAE-532C839B5B9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t="6963" r="13726"/>
          <a:stretch/>
        </p:blipFill>
        <p:spPr>
          <a:xfrm>
            <a:off x="5760720" y="1244018"/>
            <a:ext cx="3352800" cy="5629222"/>
          </a:xfrm>
          <a:prstGeom prst="rect">
            <a:avLst/>
          </a:prstGeom>
        </p:spPr>
      </p:pic>
      <p:pic>
        <p:nvPicPr>
          <p:cNvPr id="7" name="圖片 6" descr="Shoulder_3.jpg">
            <a:extLst>
              <a:ext uri="{FF2B5EF4-FFF2-40B4-BE49-F238E27FC236}">
                <a16:creationId xmlns:a16="http://schemas.microsoft.com/office/drawing/2014/main" id="{BBA6B77F-B18A-48A8-9F96-1806200BD9F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l="25275" t="11023" r="26806" b="6992"/>
          <a:stretch/>
        </p:blipFill>
        <p:spPr>
          <a:xfrm>
            <a:off x="0" y="1221560"/>
            <a:ext cx="2209798" cy="5632311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0A707E42-2E10-43C8-B604-218FDF73305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82" t="3204" r="12233" b="-513"/>
          <a:stretch/>
        </p:blipFill>
        <p:spPr>
          <a:xfrm>
            <a:off x="2308859" y="4283547"/>
            <a:ext cx="3352800" cy="2574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3057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"/>
            <a:ext cx="9144000" cy="1225689"/>
          </a:xfrm>
          <a:solidFill>
            <a:schemeClr val="accent3"/>
          </a:solidFill>
        </p:spPr>
        <p:txBody>
          <a:bodyPr>
            <a:normAutofit/>
          </a:bodyPr>
          <a:lstStyle/>
          <a:p>
            <a:r>
              <a:rPr lang="en-US" altLang="zh-TW" sz="5400" b="1" dirty="0">
                <a:solidFill>
                  <a:schemeClr val="bg2">
                    <a:lumMod val="25000"/>
                  </a:schemeClr>
                </a:solidFill>
              </a:rPr>
              <a:t>(</a:t>
            </a:r>
            <a:r>
              <a:rPr lang="zh-TW" altLang="en-US" sz="5400" b="1" dirty="0">
                <a:solidFill>
                  <a:schemeClr val="bg2">
                    <a:lumMod val="25000"/>
                  </a:schemeClr>
                </a:solidFill>
              </a:rPr>
              <a:t>三</a:t>
            </a:r>
            <a:r>
              <a:rPr lang="en-US" altLang="zh-TW" sz="5400" b="1" dirty="0">
                <a:solidFill>
                  <a:schemeClr val="bg2">
                    <a:lumMod val="25000"/>
                  </a:schemeClr>
                </a:solidFill>
              </a:rPr>
              <a:t>) </a:t>
            </a:r>
            <a:r>
              <a:rPr lang="zh-TW" altLang="en-US" sz="5400" b="1" dirty="0">
                <a:solidFill>
                  <a:schemeClr val="bg2">
                    <a:lumMod val="25000"/>
                  </a:schemeClr>
                </a:solidFill>
              </a:rPr>
              <a:t>上肢</a:t>
            </a:r>
            <a:r>
              <a:rPr lang="zh-HK" altLang="en-US" sz="5400" b="1" dirty="0">
                <a:solidFill>
                  <a:schemeClr val="bg2">
                    <a:lumMod val="25000"/>
                  </a:schemeClr>
                </a:solidFill>
              </a:rPr>
              <a:t>痛患</a:t>
            </a:r>
            <a:endParaRPr lang="en-US" sz="54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1225689"/>
            <a:ext cx="9144000" cy="569386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b="1" u="sng" dirty="0">
                <a:solidFill>
                  <a:schemeClr val="tx2">
                    <a:lumMod val="50000"/>
                  </a:schemeClr>
                </a:solidFill>
              </a:rPr>
              <a:t>麻痺</a:t>
            </a:r>
            <a:endParaRPr lang="en-US" altLang="zh-HK" sz="3600" b="1" u="sng" dirty="0">
              <a:solidFill>
                <a:schemeClr val="tx1">
                  <a:lumMod val="10000"/>
                </a:schemeClr>
              </a:solidFill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zh-HK" altLang="zh-TW" sz="3200" dirty="0">
                <a:solidFill>
                  <a:schemeClr val="tx2">
                    <a:lumMod val="50000"/>
                  </a:schemeClr>
                </a:solidFill>
              </a:rPr>
              <a:t>上肢</a:t>
            </a:r>
            <a:r>
              <a:rPr lang="zh-TW" altLang="en-US" sz="3200" dirty="0">
                <a:solidFill>
                  <a:schemeClr val="tx2">
                    <a:lumMod val="50000"/>
                  </a:schemeClr>
                </a:solidFill>
              </a:rPr>
              <a:t>麻痺 </a:t>
            </a:r>
            <a:r>
              <a:rPr lang="en-US" altLang="zh-TW" sz="3200" dirty="0">
                <a:solidFill>
                  <a:schemeClr val="tx2">
                    <a:lumMod val="50000"/>
                  </a:schemeClr>
                </a:solidFill>
              </a:rPr>
              <a:t>- </a:t>
            </a:r>
            <a:r>
              <a:rPr lang="zh-TW" altLang="en-US" sz="3200" dirty="0">
                <a:solidFill>
                  <a:schemeClr val="tx2">
                    <a:lumMod val="50000"/>
                  </a:schemeClr>
                </a:solidFill>
              </a:rPr>
              <a:t>當上臂過緊的肌肉壓著血管，會帶來臂部和腕部麻痺</a:t>
            </a:r>
            <a:r>
              <a:rPr lang="en-US" altLang="zh-TW" sz="3200" dirty="0">
                <a:solidFill>
                  <a:schemeClr val="tx2">
                    <a:lumMod val="50000"/>
                  </a:schemeClr>
                </a:solidFill>
              </a:rPr>
              <a:t>(</a:t>
            </a:r>
            <a:r>
              <a:rPr lang="zh-TW" altLang="en-US" sz="3200" dirty="0">
                <a:solidFill>
                  <a:schemeClr val="tx2">
                    <a:lumMod val="50000"/>
                  </a:schemeClr>
                </a:solidFill>
              </a:rPr>
              <a:t>缺血性</a:t>
            </a:r>
            <a:r>
              <a:rPr lang="en-US" altLang="zh-TW" sz="3200" dirty="0">
                <a:solidFill>
                  <a:schemeClr val="tx2">
                    <a:lumMod val="50000"/>
                  </a:schemeClr>
                </a:solidFill>
              </a:rPr>
              <a:t>)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zh-HK" altLang="en-US" sz="3200" dirty="0">
                <a:solidFill>
                  <a:schemeClr val="tx2">
                    <a:lumMod val="50000"/>
                  </a:schemeClr>
                </a:solidFill>
              </a:rPr>
              <a:t>局部手指</a:t>
            </a:r>
            <a:r>
              <a:rPr lang="zh-TW" altLang="en-US" sz="3200" dirty="0">
                <a:solidFill>
                  <a:schemeClr val="tx2">
                    <a:lumMod val="50000"/>
                  </a:schemeClr>
                </a:solidFill>
              </a:rPr>
              <a:t>麻痺，中正神經受壓</a:t>
            </a:r>
            <a:endParaRPr lang="en-US" altLang="zh-TW" sz="3200" dirty="0">
              <a:solidFill>
                <a:schemeClr val="tx2">
                  <a:lumMod val="50000"/>
                </a:schemeClr>
              </a:solidFill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zh-HK" altLang="zh-TW" sz="3200" dirty="0">
                <a:solidFill>
                  <a:schemeClr val="tx2">
                    <a:lumMod val="50000"/>
                  </a:schemeClr>
                </a:solidFill>
              </a:rPr>
              <a:t>腕管綜合症</a:t>
            </a:r>
            <a:r>
              <a:rPr lang="zh-TW" altLang="en-US" sz="3200" dirty="0">
                <a:solidFill>
                  <a:schemeClr val="tx2">
                    <a:lumMod val="50000"/>
                  </a:schemeClr>
                </a:solidFill>
              </a:rPr>
              <a:t>，會帶來臂部和腕部局部麻痺</a:t>
            </a:r>
            <a:endParaRPr lang="en-US" altLang="zh-TW" sz="3200" dirty="0">
              <a:solidFill>
                <a:schemeClr val="tx2">
                  <a:lumMod val="50000"/>
                </a:schemeClr>
              </a:solidFill>
            </a:endParaRPr>
          </a:p>
          <a:p>
            <a:endParaRPr lang="en-US" altLang="zh-TW" sz="3600" dirty="0">
              <a:solidFill>
                <a:schemeClr val="tx2">
                  <a:lumMod val="50000"/>
                </a:schemeClr>
              </a:solidFill>
            </a:endParaRPr>
          </a:p>
          <a:p>
            <a:pPr algn="ctr"/>
            <a:r>
              <a:rPr lang="zh-TW" altLang="en-US" sz="3600" b="1" u="sng" dirty="0">
                <a:solidFill>
                  <a:schemeClr val="tx2">
                    <a:lumMod val="50000"/>
                  </a:schemeClr>
                </a:solidFill>
              </a:rPr>
              <a:t>痛患</a:t>
            </a:r>
            <a:endParaRPr lang="en-US" altLang="zh-TW" sz="3600" b="1" u="sng" dirty="0">
              <a:solidFill>
                <a:schemeClr val="tx2">
                  <a:lumMod val="50000"/>
                </a:schemeClr>
              </a:solidFill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zh-TW" altLang="en-US" sz="3200" dirty="0">
                <a:solidFill>
                  <a:schemeClr val="tx2">
                    <a:lumMod val="50000"/>
                  </a:schemeClr>
                </a:solidFill>
              </a:rPr>
              <a:t>手肘</a:t>
            </a:r>
            <a:r>
              <a:rPr lang="zh-HK" altLang="zh-TW" sz="3200" dirty="0">
                <a:solidFill>
                  <a:schemeClr val="tx2">
                    <a:lumMod val="50000"/>
                  </a:schemeClr>
                </a:solidFill>
              </a:rPr>
              <a:t>炎</a:t>
            </a:r>
            <a:r>
              <a:rPr lang="en-US" altLang="zh-TW" sz="3200" dirty="0">
                <a:solidFill>
                  <a:schemeClr val="tx2">
                    <a:lumMod val="50000"/>
                  </a:schemeClr>
                </a:solidFill>
              </a:rPr>
              <a:t>(</a:t>
            </a:r>
            <a:r>
              <a:rPr lang="zh-HK" altLang="zh-TW" sz="3200" dirty="0">
                <a:solidFill>
                  <a:schemeClr val="tx2">
                    <a:lumMod val="50000"/>
                  </a:schemeClr>
                </a:solidFill>
              </a:rPr>
              <a:t>網球肘</a:t>
            </a:r>
            <a:r>
              <a:rPr lang="zh-HK" altLang="en-US" sz="3200" dirty="0">
                <a:solidFill>
                  <a:schemeClr val="tx2">
                    <a:lumMod val="50000"/>
                  </a:schemeClr>
                </a:solidFill>
              </a:rPr>
              <a:t>、哥爾夫</a:t>
            </a:r>
            <a:r>
              <a:rPr lang="zh-HK" altLang="zh-TW" sz="3200" dirty="0">
                <a:solidFill>
                  <a:schemeClr val="tx2">
                    <a:lumMod val="50000"/>
                  </a:schemeClr>
                </a:solidFill>
              </a:rPr>
              <a:t>球肘</a:t>
            </a:r>
            <a:r>
              <a:rPr lang="en-US" altLang="zh-HK" sz="3200" dirty="0">
                <a:solidFill>
                  <a:schemeClr val="tx2">
                    <a:lumMod val="50000"/>
                  </a:schemeClr>
                </a:solidFill>
              </a:rPr>
              <a:t>)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zh-TW" altLang="en-US" sz="3200" dirty="0">
                <a:solidFill>
                  <a:schemeClr val="tx2">
                    <a:lumMod val="50000"/>
                  </a:schemeClr>
                </a:solidFill>
              </a:rPr>
              <a:t>滑鼠手</a:t>
            </a:r>
            <a:r>
              <a:rPr lang="en-US" altLang="zh-TW" sz="3200" dirty="0">
                <a:solidFill>
                  <a:schemeClr val="tx2">
                    <a:lumMod val="50000"/>
                  </a:schemeClr>
                </a:solidFill>
              </a:rPr>
              <a:t>(</a:t>
            </a:r>
            <a:r>
              <a:rPr lang="zh-TW" altLang="en-US" sz="3200" dirty="0">
                <a:solidFill>
                  <a:schemeClr val="tx2">
                    <a:lumMod val="50000"/>
                  </a:schemeClr>
                </a:solidFill>
              </a:rPr>
              <a:t>姆指關節痛</a:t>
            </a:r>
            <a:r>
              <a:rPr lang="en-US" altLang="zh-TW" sz="3200" dirty="0">
                <a:solidFill>
                  <a:schemeClr val="tx2">
                    <a:lumMod val="50000"/>
                  </a:schemeClr>
                </a:solidFill>
              </a:rPr>
              <a:t>)</a:t>
            </a:r>
            <a:r>
              <a:rPr lang="zh-TW" altLang="en-US" sz="3200" dirty="0">
                <a:solidFill>
                  <a:schemeClr val="tx2">
                    <a:lumMod val="50000"/>
                  </a:schemeClr>
                </a:solidFill>
              </a:rPr>
              <a:t> </a:t>
            </a:r>
            <a:endParaRPr lang="en-US" altLang="zh-HK" sz="3200" dirty="0">
              <a:solidFill>
                <a:schemeClr val="tx2">
                  <a:lumMod val="50000"/>
                </a:schemeClr>
              </a:solidFill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zh-TW" altLang="en-US" sz="3200" dirty="0">
                <a:solidFill>
                  <a:schemeClr val="tx2">
                    <a:lumMod val="50000"/>
                  </a:schemeClr>
                </a:solidFill>
              </a:rPr>
              <a:t>手</a:t>
            </a:r>
            <a:r>
              <a:rPr lang="zh-HK" altLang="zh-TW" sz="3200" dirty="0">
                <a:solidFill>
                  <a:schemeClr val="tx2">
                    <a:lumMod val="50000"/>
                  </a:schemeClr>
                </a:solidFill>
              </a:rPr>
              <a:t>腕</a:t>
            </a:r>
            <a:r>
              <a:rPr lang="en-US" altLang="zh-HK" sz="3200" dirty="0">
                <a:solidFill>
                  <a:schemeClr val="tx2">
                    <a:lumMod val="50000"/>
                  </a:schemeClr>
                </a:solidFill>
              </a:rPr>
              <a:t> - </a:t>
            </a:r>
            <a:r>
              <a:rPr lang="zh-TW" altLang="en-US" sz="3200" dirty="0">
                <a:solidFill>
                  <a:schemeClr val="tx2">
                    <a:lumMod val="50000"/>
                  </a:schemeClr>
                </a:solidFill>
              </a:rPr>
              <a:t>手指僵硬、彈弓指、手指關節痛 </a:t>
            </a:r>
            <a:r>
              <a:rPr lang="en-US" altLang="zh-TW" sz="3200" dirty="0">
                <a:solidFill>
                  <a:schemeClr val="tx2">
                    <a:lumMod val="50000"/>
                  </a:schemeClr>
                </a:solidFill>
              </a:rPr>
              <a:t>(</a:t>
            </a:r>
            <a:r>
              <a:rPr lang="zh-TW" altLang="en-US" sz="3200" dirty="0">
                <a:solidFill>
                  <a:schemeClr val="tx2">
                    <a:lumMod val="50000"/>
                  </a:schemeClr>
                </a:solidFill>
              </a:rPr>
              <a:t>例</a:t>
            </a:r>
            <a:r>
              <a:rPr lang="en-US" altLang="zh-TW" sz="3200" dirty="0">
                <a:solidFill>
                  <a:schemeClr val="tx2">
                    <a:lumMod val="50000"/>
                  </a:schemeClr>
                </a:solidFill>
              </a:rPr>
              <a:t>:</a:t>
            </a:r>
            <a:r>
              <a:rPr lang="zh-TW" altLang="en-US" sz="3200" dirty="0">
                <a:solidFill>
                  <a:schemeClr val="tx2">
                    <a:lumMod val="50000"/>
                  </a:schemeClr>
                </a:solidFill>
              </a:rPr>
              <a:t>類風濕關節炎</a:t>
            </a:r>
            <a:r>
              <a:rPr lang="en-US" altLang="zh-TW" sz="3200" dirty="0">
                <a:solidFill>
                  <a:schemeClr val="tx2">
                    <a:lumMod val="50000"/>
                  </a:schemeClr>
                </a:solidFill>
              </a:rPr>
              <a:t>)</a:t>
            </a:r>
            <a:endParaRPr lang="en-US" altLang="zh-TW" sz="3200" dirty="0">
              <a:solidFill>
                <a:schemeClr val="tx1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91923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chemeClr val="accent3"/>
          </a:solidFill>
        </p:spPr>
        <p:txBody>
          <a:bodyPr>
            <a:normAutofit/>
          </a:bodyPr>
          <a:lstStyle/>
          <a:p>
            <a:r>
              <a:rPr lang="zh-TW" altLang="en-US" sz="5400" b="1" dirty="0">
                <a:solidFill>
                  <a:schemeClr val="bg2">
                    <a:lumMod val="25000"/>
                  </a:schemeClr>
                </a:solidFill>
              </a:rPr>
              <a:t>上肢缺血麻痺之伸展運動</a:t>
            </a:r>
            <a:endParaRPr lang="en-US" sz="54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1143000"/>
            <a:ext cx="9144000" cy="587853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en-US" altLang="zh-TW" sz="3200" dirty="0">
              <a:solidFill>
                <a:schemeClr val="tx1">
                  <a:lumMod val="65000"/>
                  <a:lumOff val="35000"/>
                </a:schemeClr>
              </a:solidFill>
              <a:latin typeface="標楷體" pitchFamily="65" charset="-120"/>
              <a:ea typeface="標楷體" pitchFamily="65" charset="-120"/>
              <a:cs typeface="Arial Unicode MS" pitchFamily="34" charset="-120"/>
            </a:endParaRPr>
          </a:p>
          <a:p>
            <a:endParaRPr lang="en-US" altLang="zh-TW" sz="3200" dirty="0">
              <a:solidFill>
                <a:schemeClr val="tx1">
                  <a:lumMod val="10000"/>
                </a:schemeClr>
              </a:solidFill>
            </a:endParaRPr>
          </a:p>
          <a:p>
            <a:endParaRPr lang="en-US" altLang="zh-TW" sz="3200" b="1" dirty="0">
              <a:solidFill>
                <a:schemeClr val="tx1">
                  <a:lumMod val="10000"/>
                </a:schemeClr>
              </a:solidFill>
            </a:endParaRPr>
          </a:p>
          <a:p>
            <a:endParaRPr lang="en-US" altLang="zh-TW" sz="3200" b="1" dirty="0">
              <a:solidFill>
                <a:schemeClr val="tx1">
                  <a:lumMod val="10000"/>
                </a:schemeClr>
              </a:solidFill>
            </a:endParaRPr>
          </a:p>
          <a:p>
            <a:endParaRPr lang="en-US" altLang="zh-TW" sz="3200" b="1" dirty="0">
              <a:solidFill>
                <a:schemeClr val="tx1">
                  <a:lumMod val="10000"/>
                </a:schemeClr>
              </a:solidFill>
            </a:endParaRPr>
          </a:p>
          <a:p>
            <a:endParaRPr lang="en-US" altLang="zh-TW" sz="3200" b="1" dirty="0">
              <a:solidFill>
                <a:schemeClr val="tx1">
                  <a:lumMod val="10000"/>
                </a:schemeClr>
              </a:solidFill>
            </a:endParaRPr>
          </a:p>
          <a:p>
            <a:endParaRPr lang="en-US" altLang="zh-TW" sz="3200" b="1" dirty="0">
              <a:solidFill>
                <a:schemeClr val="tx1">
                  <a:lumMod val="10000"/>
                </a:schemeClr>
              </a:solidFill>
            </a:endParaRPr>
          </a:p>
          <a:p>
            <a:endParaRPr lang="en-US" altLang="zh-TW" sz="3200" b="1" dirty="0">
              <a:solidFill>
                <a:schemeClr val="tx1">
                  <a:lumMod val="10000"/>
                </a:schemeClr>
              </a:solidFill>
            </a:endParaRPr>
          </a:p>
          <a:p>
            <a:endParaRPr lang="en-US" altLang="zh-TW" sz="3200" b="1" dirty="0">
              <a:solidFill>
                <a:schemeClr val="tx1">
                  <a:lumMod val="10000"/>
                </a:schemeClr>
              </a:solidFill>
            </a:endParaRPr>
          </a:p>
          <a:p>
            <a:endParaRPr lang="en-US" altLang="zh-TW" sz="3200" b="1" dirty="0">
              <a:solidFill>
                <a:schemeClr val="tx1">
                  <a:lumMod val="10000"/>
                </a:schemeClr>
              </a:solidFill>
            </a:endParaRPr>
          </a:p>
          <a:p>
            <a:endParaRPr lang="en-US" altLang="zh-TW" sz="3200" b="1" dirty="0">
              <a:solidFill>
                <a:schemeClr val="tx1">
                  <a:lumMod val="10000"/>
                </a:schemeClr>
              </a:solidFill>
            </a:endParaRPr>
          </a:p>
          <a:p>
            <a:endParaRPr lang="en-US" altLang="zh-TW" sz="2400" b="1" dirty="0">
              <a:solidFill>
                <a:schemeClr val="accent1"/>
              </a:solidFill>
            </a:endParaRPr>
          </a:p>
        </p:txBody>
      </p:sp>
      <p:pic>
        <p:nvPicPr>
          <p:cNvPr id="5" name="圖片 4" descr="DSC_0381.jpg">
            <a:extLst>
              <a:ext uri="{FF2B5EF4-FFF2-40B4-BE49-F238E27FC236}">
                <a16:creationId xmlns:a16="http://schemas.microsoft.com/office/drawing/2014/main" id="{BF60300F-2DB2-4904-A0DF-34E34564AA1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3585" t="17875" b="4562"/>
          <a:stretch/>
        </p:blipFill>
        <p:spPr>
          <a:xfrm>
            <a:off x="16768" y="1145230"/>
            <a:ext cx="4098032" cy="5860710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8B8D72D2-C2FA-4BCC-A1DD-A1A9EBF57D8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0" r="27500"/>
          <a:stretch/>
        </p:blipFill>
        <p:spPr>
          <a:xfrm>
            <a:off x="4270917" y="1158240"/>
            <a:ext cx="4873083" cy="584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30392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071546"/>
            <a:ext cx="9144000" cy="5786454"/>
          </a:xfrm>
          <a:solidFill>
            <a:srgbClr val="FFFFCC"/>
          </a:solidFill>
        </p:spPr>
        <p:txBody>
          <a:bodyPr/>
          <a:lstStyle/>
          <a:p>
            <a:pPr eaLnBrk="1" hangingPunct="1">
              <a:buFont typeface="Symbol" pitchFamily="18" charset="2"/>
              <a:buNone/>
            </a:pPr>
            <a:endParaRPr lang="zh-TW" altLang="en-US">
              <a:solidFill>
                <a:srgbClr val="990099"/>
              </a:solidFill>
            </a:endParaRPr>
          </a:p>
          <a:p>
            <a:pPr eaLnBrk="1" hangingPunct="1">
              <a:buFont typeface="Symbol" pitchFamily="18" charset="2"/>
              <a:buNone/>
            </a:pPr>
            <a:endParaRPr lang="zh-TW" altLang="en-US">
              <a:solidFill>
                <a:srgbClr val="990099"/>
              </a:solidFill>
            </a:endParaRPr>
          </a:p>
        </p:txBody>
      </p:sp>
      <p:pic>
        <p:nvPicPr>
          <p:cNvPr id="9220" name="Picture 6" descr="DSC02723"/>
          <p:cNvPicPr>
            <a:picLocks noChangeAspect="1" noChangeArrowheads="1"/>
          </p:cNvPicPr>
          <p:nvPr/>
        </p:nvPicPr>
        <p:blipFill rotWithShape="1">
          <a:blip r:embed="rId2" cstate="print"/>
          <a:srcRect l="-1541" t="4669" b="4888"/>
          <a:stretch/>
        </p:blipFill>
        <p:spPr bwMode="auto">
          <a:xfrm>
            <a:off x="-76200" y="1143000"/>
            <a:ext cx="4327884" cy="56272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圖片 6" descr="DSC00003.JPG"/>
          <p:cNvPicPr>
            <a:picLocks noChangeAspect="1"/>
          </p:cNvPicPr>
          <p:nvPr/>
        </p:nvPicPr>
        <p:blipFill rotWithShape="1">
          <a:blip r:embed="rId3" cstate="print"/>
          <a:srcRect t="11708"/>
          <a:stretch/>
        </p:blipFill>
        <p:spPr>
          <a:xfrm>
            <a:off x="4709160" y="1143000"/>
            <a:ext cx="4435116" cy="5715002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A3B6E746-E9C0-4BD7-ADA3-CBFCD208D4F7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1143000"/>
          </a:xfrm>
          <a:prstGeom prst="rect">
            <a:avLst/>
          </a:prstGeom>
          <a:solidFill>
            <a:schemeClr val="accent3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5400" b="1" dirty="0">
                <a:solidFill>
                  <a:schemeClr val="bg2">
                    <a:lumMod val="25000"/>
                  </a:schemeClr>
                </a:solidFill>
              </a:rPr>
              <a:t>局部手指麻痺之伸展運動</a:t>
            </a:r>
            <a:endParaRPr lang="en-US" sz="5400" b="1" dirty="0">
              <a:solidFill>
                <a:schemeClr val="bg2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438950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chemeClr val="accent3"/>
          </a:solidFill>
        </p:spPr>
        <p:txBody>
          <a:bodyPr>
            <a:normAutofit/>
          </a:bodyPr>
          <a:lstStyle/>
          <a:p>
            <a:r>
              <a:rPr lang="zh-HK" altLang="en-US" sz="5400" b="1" dirty="0">
                <a:solidFill>
                  <a:schemeClr val="bg2">
                    <a:lumMod val="25000"/>
                  </a:schemeClr>
                </a:solidFill>
              </a:rPr>
              <a:t>手 腕 </a:t>
            </a:r>
            <a:r>
              <a:rPr lang="zh-TW" altLang="en-US" sz="5400" b="1" dirty="0">
                <a:solidFill>
                  <a:schemeClr val="bg2">
                    <a:lumMod val="25000"/>
                  </a:schemeClr>
                </a:solidFill>
              </a:rPr>
              <a:t>的 伸 展 運 動</a:t>
            </a:r>
            <a:endParaRPr lang="en-US" sz="54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1143000"/>
            <a:ext cx="9144000" cy="587853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en-US" altLang="zh-TW" sz="3200" dirty="0">
              <a:solidFill>
                <a:schemeClr val="tx1">
                  <a:lumMod val="65000"/>
                  <a:lumOff val="35000"/>
                </a:schemeClr>
              </a:solidFill>
              <a:latin typeface="標楷體" pitchFamily="65" charset="-120"/>
              <a:ea typeface="標楷體" pitchFamily="65" charset="-120"/>
              <a:cs typeface="Arial Unicode MS" pitchFamily="34" charset="-120"/>
            </a:endParaRPr>
          </a:p>
          <a:p>
            <a:endParaRPr lang="en-US" altLang="zh-TW" sz="3200" dirty="0">
              <a:solidFill>
                <a:schemeClr val="tx1">
                  <a:lumMod val="10000"/>
                </a:schemeClr>
              </a:solidFill>
            </a:endParaRPr>
          </a:p>
          <a:p>
            <a:endParaRPr lang="en-US" altLang="zh-TW" sz="3200" b="1" dirty="0">
              <a:solidFill>
                <a:schemeClr val="tx1">
                  <a:lumMod val="10000"/>
                </a:schemeClr>
              </a:solidFill>
            </a:endParaRPr>
          </a:p>
          <a:p>
            <a:endParaRPr lang="en-US" altLang="zh-TW" sz="3200" b="1" dirty="0">
              <a:solidFill>
                <a:schemeClr val="tx1">
                  <a:lumMod val="10000"/>
                </a:schemeClr>
              </a:solidFill>
            </a:endParaRPr>
          </a:p>
          <a:p>
            <a:endParaRPr lang="en-US" altLang="zh-TW" sz="3200" b="1" dirty="0">
              <a:solidFill>
                <a:schemeClr val="tx1">
                  <a:lumMod val="10000"/>
                </a:schemeClr>
              </a:solidFill>
            </a:endParaRPr>
          </a:p>
          <a:p>
            <a:endParaRPr lang="en-US" altLang="zh-TW" sz="3200" b="1" dirty="0">
              <a:solidFill>
                <a:schemeClr val="tx1">
                  <a:lumMod val="10000"/>
                </a:schemeClr>
              </a:solidFill>
            </a:endParaRPr>
          </a:p>
          <a:p>
            <a:endParaRPr lang="en-US" altLang="zh-TW" sz="3200" b="1" dirty="0">
              <a:solidFill>
                <a:schemeClr val="tx1">
                  <a:lumMod val="10000"/>
                </a:schemeClr>
              </a:solidFill>
            </a:endParaRPr>
          </a:p>
          <a:p>
            <a:endParaRPr lang="en-US" altLang="zh-TW" sz="3200" b="1" dirty="0">
              <a:solidFill>
                <a:schemeClr val="tx1">
                  <a:lumMod val="10000"/>
                </a:schemeClr>
              </a:solidFill>
            </a:endParaRPr>
          </a:p>
          <a:p>
            <a:endParaRPr lang="en-US" altLang="zh-TW" sz="3200" b="1" dirty="0">
              <a:solidFill>
                <a:schemeClr val="tx1">
                  <a:lumMod val="10000"/>
                </a:schemeClr>
              </a:solidFill>
            </a:endParaRPr>
          </a:p>
          <a:p>
            <a:endParaRPr lang="en-US" altLang="zh-TW" sz="3200" b="1" dirty="0">
              <a:solidFill>
                <a:schemeClr val="tx1">
                  <a:lumMod val="10000"/>
                </a:schemeClr>
              </a:solidFill>
            </a:endParaRPr>
          </a:p>
          <a:p>
            <a:endParaRPr lang="en-US" altLang="zh-TW" sz="3200" b="1" dirty="0">
              <a:solidFill>
                <a:schemeClr val="tx1">
                  <a:lumMod val="10000"/>
                </a:schemeClr>
              </a:solidFill>
            </a:endParaRPr>
          </a:p>
          <a:p>
            <a:endParaRPr lang="en-US" altLang="zh-TW" sz="2400" b="1" dirty="0">
              <a:solidFill>
                <a:schemeClr val="accent1"/>
              </a:solidFill>
            </a:endParaRPr>
          </a:p>
        </p:txBody>
      </p:sp>
      <p:pic>
        <p:nvPicPr>
          <p:cNvPr id="6" name="圖片 5" descr="Forearm_2.jpg">
            <a:extLst>
              <a:ext uri="{FF2B5EF4-FFF2-40B4-BE49-F238E27FC236}">
                <a16:creationId xmlns:a16="http://schemas.microsoft.com/office/drawing/2014/main" id="{105420DC-4484-4D28-B94D-D0526C6DD5E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5958" t="10668" r="6645" b="51630"/>
          <a:stretch/>
        </p:blipFill>
        <p:spPr>
          <a:xfrm>
            <a:off x="15240" y="1126377"/>
            <a:ext cx="4175759" cy="2683623"/>
          </a:xfrm>
          <a:prstGeom prst="rect">
            <a:avLst/>
          </a:prstGeom>
        </p:spPr>
      </p:pic>
      <p:pic>
        <p:nvPicPr>
          <p:cNvPr id="10" name="圖片 9" descr="Forearm_1.jpg">
            <a:extLst>
              <a:ext uri="{FF2B5EF4-FFF2-40B4-BE49-F238E27FC236}">
                <a16:creationId xmlns:a16="http://schemas.microsoft.com/office/drawing/2014/main" id="{999B6A27-D4A7-4F67-B19D-BE462E61CF9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t="17477" r="12065" b="44851"/>
          <a:stretch/>
        </p:blipFill>
        <p:spPr>
          <a:xfrm>
            <a:off x="4923833" y="1143001"/>
            <a:ext cx="4204926" cy="2683623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48B4F51C-B2DC-4B72-9F68-CE234190FB9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66" t="27778" r="9195" b="12222"/>
          <a:stretch/>
        </p:blipFill>
        <p:spPr>
          <a:xfrm>
            <a:off x="15240" y="3957462"/>
            <a:ext cx="4175759" cy="2902598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E11D2D06-FCAA-4556-926B-C953540F08A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36" r="2332" b="9503"/>
          <a:stretch/>
        </p:blipFill>
        <p:spPr>
          <a:xfrm>
            <a:off x="4908067" y="3962400"/>
            <a:ext cx="4191000" cy="2902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51947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chemeClr val="accent3"/>
          </a:solidFill>
        </p:spPr>
        <p:txBody>
          <a:bodyPr>
            <a:normAutofit/>
          </a:bodyPr>
          <a:lstStyle/>
          <a:p>
            <a:r>
              <a:rPr lang="zh-TW" altLang="en-US" sz="5400" b="1" dirty="0">
                <a:solidFill>
                  <a:schemeClr val="bg2">
                    <a:lumMod val="25000"/>
                  </a:schemeClr>
                </a:solidFill>
              </a:rPr>
              <a:t>肌 肉 和 筋 腱</a:t>
            </a:r>
            <a:endParaRPr lang="en-US" sz="54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1143001"/>
            <a:ext cx="5257800" cy="569386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zh-TW" altLang="en-US" sz="2800" dirty="0">
                <a:solidFill>
                  <a:schemeClr val="tx2">
                    <a:lumMod val="75000"/>
                  </a:schemeClr>
                </a:solidFill>
                <a:latin typeface="+mn-ea"/>
              </a:rPr>
              <a:t>肌肉兩端連接肌</a:t>
            </a:r>
            <a:r>
              <a:rPr lang="en-US" altLang="zh-TW" sz="2800" dirty="0">
                <a:solidFill>
                  <a:schemeClr val="tx2">
                    <a:lumMod val="75000"/>
                  </a:schemeClr>
                </a:solidFill>
                <a:latin typeface="+mn-ea"/>
              </a:rPr>
              <a:t>(</a:t>
            </a:r>
            <a:r>
              <a:rPr lang="zh-TW" altLang="en-US" sz="2800" dirty="0">
                <a:solidFill>
                  <a:schemeClr val="tx2">
                    <a:lumMod val="75000"/>
                  </a:schemeClr>
                </a:solidFill>
                <a:latin typeface="+mn-ea"/>
              </a:rPr>
              <a:t>筋</a:t>
            </a:r>
            <a:r>
              <a:rPr lang="en-US" altLang="zh-TW" sz="2800" dirty="0">
                <a:solidFill>
                  <a:schemeClr val="tx2">
                    <a:lumMod val="75000"/>
                  </a:schemeClr>
                </a:solidFill>
                <a:latin typeface="+mn-ea"/>
              </a:rPr>
              <a:t>)</a:t>
            </a:r>
            <a:r>
              <a:rPr lang="zh-TW" altLang="en-US" sz="2800" dirty="0">
                <a:solidFill>
                  <a:schemeClr val="tx2">
                    <a:lumMod val="75000"/>
                  </a:schemeClr>
                </a:solidFill>
                <a:latin typeface="+mn-ea"/>
              </a:rPr>
              <a:t>腱</a:t>
            </a:r>
            <a:endParaRPr lang="en-US" altLang="zh-TW" sz="2800" dirty="0">
              <a:solidFill>
                <a:schemeClr val="tx2">
                  <a:lumMod val="75000"/>
                </a:schemeClr>
              </a:solidFill>
              <a:latin typeface="+mn-ea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zh-TW" altLang="en-US" sz="2800" dirty="0">
                <a:solidFill>
                  <a:schemeClr val="tx2">
                    <a:lumMod val="75000"/>
                  </a:schemeClr>
                </a:solidFill>
                <a:latin typeface="+mn-ea"/>
              </a:rPr>
              <a:t>肌腱連接骨骼</a:t>
            </a:r>
            <a:endParaRPr lang="en-US" altLang="zh-TW" sz="2800" dirty="0">
              <a:solidFill>
                <a:schemeClr val="tx2">
                  <a:lumMod val="75000"/>
                </a:schemeClr>
              </a:solidFill>
              <a:latin typeface="+mn-ea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zh-TW" altLang="en-US" sz="2800" dirty="0">
                <a:solidFill>
                  <a:schemeClr val="tx2">
                    <a:lumMod val="75000"/>
                  </a:schemeClr>
                </a:solidFill>
                <a:latin typeface="+mn-ea"/>
              </a:rPr>
              <a:t>肌肉藉收縮產生動力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zh-TW" altLang="en-US" sz="2800" dirty="0">
                <a:solidFill>
                  <a:schemeClr val="tx2">
                    <a:lumMod val="75000"/>
                  </a:schemeClr>
                </a:solidFill>
                <a:latin typeface="+mn-ea"/>
              </a:rPr>
              <a:t>肌肉重複使用後，肌肉和筋腱</a:t>
            </a:r>
            <a:r>
              <a:rPr lang="zh-TW" altLang="zh-TW" sz="2800" dirty="0">
                <a:solidFill>
                  <a:schemeClr val="tx2">
                    <a:lumMod val="75000"/>
                  </a:schemeClr>
                </a:solidFill>
                <a:latin typeface="+mn-ea"/>
              </a:rPr>
              <a:t>縮</a:t>
            </a:r>
            <a:r>
              <a:rPr lang="zh-TW" altLang="en-US" sz="2800" dirty="0">
                <a:solidFill>
                  <a:schemeClr val="tx2">
                    <a:lumMod val="75000"/>
                  </a:schemeClr>
                </a:solidFill>
                <a:latin typeface="+mn-ea"/>
              </a:rPr>
              <a:t>短，導致彊硬，</a:t>
            </a:r>
            <a:r>
              <a:rPr lang="zh-TW" altLang="zh-TW" sz="2800" dirty="0">
                <a:solidFill>
                  <a:schemeClr val="tx2">
                    <a:lumMod val="75000"/>
                  </a:schemeClr>
                </a:solidFill>
                <a:latin typeface="+mn-ea"/>
              </a:rPr>
              <a:t>酸痛</a:t>
            </a:r>
            <a:r>
              <a:rPr lang="zh-TW" altLang="en-US" sz="2800" dirty="0">
                <a:solidFill>
                  <a:schemeClr val="tx2">
                    <a:lumMod val="75000"/>
                  </a:schemeClr>
                </a:solidFill>
                <a:latin typeface="+mn-ea"/>
              </a:rPr>
              <a:t>，容易疲倦、</a:t>
            </a:r>
            <a:r>
              <a:rPr lang="zh-TW" altLang="zh-TW" sz="2800" dirty="0">
                <a:solidFill>
                  <a:schemeClr val="tx2">
                    <a:lumMod val="75000"/>
                  </a:schemeClr>
                </a:solidFill>
                <a:latin typeface="+mn-ea"/>
              </a:rPr>
              <a:t>抽筋</a:t>
            </a:r>
            <a:r>
              <a:rPr lang="zh-TW" altLang="en-US" sz="2800" dirty="0">
                <a:solidFill>
                  <a:schemeClr val="tx2">
                    <a:lumMod val="75000"/>
                  </a:schemeClr>
                </a:solidFill>
                <a:latin typeface="+mn-ea"/>
              </a:rPr>
              <a:t>，體態變形</a:t>
            </a:r>
            <a:endParaRPr lang="en-US" altLang="zh-TW" sz="2800" dirty="0">
              <a:solidFill>
                <a:schemeClr val="tx2">
                  <a:lumMod val="75000"/>
                </a:schemeClr>
              </a:solidFill>
              <a:latin typeface="+mn-ea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zh-TW" altLang="en-US" sz="2800" dirty="0">
                <a:solidFill>
                  <a:schemeClr val="tx2">
                    <a:lumMod val="75000"/>
                  </a:schemeClr>
                </a:solidFill>
                <a:latin typeface="+mn-ea"/>
              </a:rPr>
              <a:t>關節受壓，導致骨膜和軟骨組織損蝕、增生，形成骨刺，帶來痛楚和行動不便</a:t>
            </a:r>
            <a:endParaRPr lang="en-US" altLang="zh-TW" sz="2800" dirty="0">
              <a:solidFill>
                <a:schemeClr val="tx2">
                  <a:lumMod val="75000"/>
                </a:schemeClr>
              </a:solidFill>
              <a:latin typeface="+mn-ea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zh-TW" altLang="zh-TW" sz="2800" dirty="0">
                <a:solidFill>
                  <a:schemeClr val="tx2">
                    <a:lumMod val="75000"/>
                  </a:schemeClr>
                </a:solidFill>
              </a:rPr>
              <a:t>伸展</a:t>
            </a:r>
            <a:r>
              <a:rPr lang="zh-TW" altLang="en-US" sz="2800" dirty="0">
                <a:solidFill>
                  <a:schemeClr val="tx2">
                    <a:lumMod val="75000"/>
                  </a:schemeClr>
                </a:solidFill>
              </a:rPr>
              <a:t>運動</a:t>
            </a:r>
            <a:r>
              <a:rPr lang="en-US" altLang="zh-TW" sz="2800" dirty="0">
                <a:solidFill>
                  <a:schemeClr val="tx2">
                    <a:lumMod val="75000"/>
                  </a:schemeClr>
                </a:solidFill>
              </a:rPr>
              <a:t>(</a:t>
            </a:r>
            <a:r>
              <a:rPr lang="zh-TW" altLang="en-US" sz="2800" dirty="0">
                <a:solidFill>
                  <a:schemeClr val="tx2">
                    <a:lumMod val="75000"/>
                  </a:schemeClr>
                </a:solidFill>
              </a:rPr>
              <a:t>拉</a:t>
            </a:r>
            <a:r>
              <a:rPr lang="zh-TW" altLang="zh-TW" sz="2800" dirty="0">
                <a:solidFill>
                  <a:schemeClr val="tx2">
                    <a:lumMod val="75000"/>
                  </a:schemeClr>
                </a:solidFill>
              </a:rPr>
              <a:t>筋</a:t>
            </a:r>
            <a:r>
              <a:rPr lang="zh-TW" altLang="en-US" sz="2800" dirty="0">
                <a:solidFill>
                  <a:schemeClr val="tx2">
                    <a:lumMod val="75000"/>
                  </a:schemeClr>
                </a:solidFill>
              </a:rPr>
              <a:t>)能柔化過緊的肌肉、筋腱和關節，保持靈活狀態，減輕關節所受壓力和損蝕，提高生活質素</a:t>
            </a:r>
            <a:endParaRPr lang="en-US" altLang="zh-TW" sz="2800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5" name="圖片 4" descr="Related image">
            <a:extLst>
              <a:ext uri="{FF2B5EF4-FFF2-40B4-BE49-F238E27FC236}">
                <a16:creationId xmlns:a16="http://schemas.microsoft.com/office/drawing/2014/main" id="{F3240F93-F6BE-4953-9FCC-C1A83F7BC36C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59" t="2355" r="14892" b="8626"/>
          <a:stretch/>
        </p:blipFill>
        <p:spPr bwMode="auto">
          <a:xfrm>
            <a:off x="5257800" y="1143000"/>
            <a:ext cx="3886200" cy="5715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034297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chemeClr val="accent3"/>
          </a:solidFill>
        </p:spPr>
        <p:txBody>
          <a:bodyPr>
            <a:normAutofit/>
          </a:bodyPr>
          <a:lstStyle/>
          <a:p>
            <a:r>
              <a:rPr lang="zh-HK" altLang="en-US" sz="5400" b="1" dirty="0">
                <a:solidFill>
                  <a:schemeClr val="bg2">
                    <a:lumMod val="25000"/>
                  </a:schemeClr>
                </a:solidFill>
              </a:rPr>
              <a:t>手指</a:t>
            </a:r>
            <a:r>
              <a:rPr lang="zh-TW" altLang="en-US" sz="5400" b="1" dirty="0">
                <a:solidFill>
                  <a:schemeClr val="bg2">
                    <a:lumMod val="25000"/>
                  </a:schemeClr>
                </a:solidFill>
              </a:rPr>
              <a:t>的伸展運動</a:t>
            </a:r>
            <a:endParaRPr lang="en-US" sz="54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1143000"/>
            <a:ext cx="9144000" cy="587853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en-US" altLang="zh-TW" sz="3200" dirty="0">
              <a:solidFill>
                <a:schemeClr val="tx1">
                  <a:lumMod val="65000"/>
                  <a:lumOff val="35000"/>
                </a:schemeClr>
              </a:solidFill>
              <a:latin typeface="標楷體" pitchFamily="65" charset="-120"/>
              <a:ea typeface="標楷體" pitchFamily="65" charset="-120"/>
              <a:cs typeface="Arial Unicode MS" pitchFamily="34" charset="-120"/>
            </a:endParaRPr>
          </a:p>
          <a:p>
            <a:endParaRPr lang="en-US" altLang="zh-TW" sz="3200" dirty="0">
              <a:solidFill>
                <a:schemeClr val="tx1">
                  <a:lumMod val="10000"/>
                </a:schemeClr>
              </a:solidFill>
            </a:endParaRPr>
          </a:p>
          <a:p>
            <a:endParaRPr lang="en-US" altLang="zh-TW" sz="3200" b="1" dirty="0">
              <a:solidFill>
                <a:schemeClr val="tx1">
                  <a:lumMod val="10000"/>
                </a:schemeClr>
              </a:solidFill>
            </a:endParaRPr>
          </a:p>
          <a:p>
            <a:endParaRPr lang="en-US" altLang="zh-TW" sz="3200" b="1" dirty="0">
              <a:solidFill>
                <a:schemeClr val="tx1">
                  <a:lumMod val="10000"/>
                </a:schemeClr>
              </a:solidFill>
            </a:endParaRPr>
          </a:p>
          <a:p>
            <a:endParaRPr lang="en-US" altLang="zh-TW" sz="3200" b="1" dirty="0">
              <a:solidFill>
                <a:schemeClr val="tx1">
                  <a:lumMod val="10000"/>
                </a:schemeClr>
              </a:solidFill>
            </a:endParaRPr>
          </a:p>
          <a:p>
            <a:endParaRPr lang="en-US" altLang="zh-TW" sz="3200" b="1" dirty="0">
              <a:solidFill>
                <a:schemeClr val="tx1">
                  <a:lumMod val="10000"/>
                </a:schemeClr>
              </a:solidFill>
            </a:endParaRPr>
          </a:p>
          <a:p>
            <a:endParaRPr lang="en-US" altLang="zh-TW" sz="3200" b="1" dirty="0">
              <a:solidFill>
                <a:schemeClr val="tx1">
                  <a:lumMod val="10000"/>
                </a:schemeClr>
              </a:solidFill>
            </a:endParaRPr>
          </a:p>
          <a:p>
            <a:endParaRPr lang="en-US" altLang="zh-TW" sz="3200" b="1" dirty="0">
              <a:solidFill>
                <a:schemeClr val="tx1">
                  <a:lumMod val="10000"/>
                </a:schemeClr>
              </a:solidFill>
            </a:endParaRPr>
          </a:p>
          <a:p>
            <a:endParaRPr lang="en-US" altLang="zh-TW" sz="3200" b="1" dirty="0">
              <a:solidFill>
                <a:schemeClr val="tx1">
                  <a:lumMod val="10000"/>
                </a:schemeClr>
              </a:solidFill>
            </a:endParaRPr>
          </a:p>
          <a:p>
            <a:endParaRPr lang="en-US" altLang="zh-TW" sz="3200" b="1" dirty="0">
              <a:solidFill>
                <a:schemeClr val="tx1">
                  <a:lumMod val="10000"/>
                </a:schemeClr>
              </a:solidFill>
            </a:endParaRPr>
          </a:p>
          <a:p>
            <a:endParaRPr lang="en-US" altLang="zh-TW" sz="3200" b="1" dirty="0">
              <a:solidFill>
                <a:schemeClr val="tx1">
                  <a:lumMod val="10000"/>
                </a:schemeClr>
              </a:solidFill>
            </a:endParaRPr>
          </a:p>
          <a:p>
            <a:endParaRPr lang="en-US" altLang="zh-TW" sz="2400" b="1" dirty="0">
              <a:solidFill>
                <a:schemeClr val="accent1"/>
              </a:solidFill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ADBB99A3-8527-4C73-A75D-086F6707D1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/>
          <a:srcRect l="9334" t="13189" r="15049" b="633"/>
          <a:stretch/>
        </p:blipFill>
        <p:spPr bwMode="auto">
          <a:xfrm>
            <a:off x="30480" y="1143000"/>
            <a:ext cx="4173918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66A66D06-032A-4853-8CE0-67C6E070B1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/>
          <a:srcRect l="-304" r="9906"/>
          <a:stretch/>
        </p:blipFill>
        <p:spPr bwMode="auto">
          <a:xfrm>
            <a:off x="4937022" y="1143000"/>
            <a:ext cx="4176498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D9013B60-DE9E-438E-BF09-026704DBBE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/>
          <a:srcRect l="1964" t="778" r="809" b="-301"/>
          <a:stretch/>
        </p:blipFill>
        <p:spPr bwMode="auto">
          <a:xfrm>
            <a:off x="30479" y="4178992"/>
            <a:ext cx="4167171" cy="2679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圖片 5" descr="CAM00138.jpg">
            <a:extLst>
              <a:ext uri="{FF2B5EF4-FFF2-40B4-BE49-F238E27FC236}">
                <a16:creationId xmlns:a16="http://schemas.microsoft.com/office/drawing/2014/main" id="{BD623BBB-F1A5-4598-9F78-7EB0EE517C6F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4946348" y="4191000"/>
            <a:ext cx="4167171" cy="266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68261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"/>
            <a:ext cx="9144000" cy="1225689"/>
          </a:xfrm>
          <a:solidFill>
            <a:schemeClr val="accent3"/>
          </a:solidFill>
        </p:spPr>
        <p:txBody>
          <a:bodyPr>
            <a:normAutofit/>
          </a:bodyPr>
          <a:lstStyle/>
          <a:p>
            <a:r>
              <a:rPr lang="en-US" altLang="zh-TW" sz="5400" b="1" dirty="0">
                <a:solidFill>
                  <a:schemeClr val="bg2">
                    <a:lumMod val="25000"/>
                  </a:schemeClr>
                </a:solidFill>
              </a:rPr>
              <a:t>(</a:t>
            </a:r>
            <a:r>
              <a:rPr lang="zh-TW" altLang="en-US" sz="5400" b="1" dirty="0">
                <a:solidFill>
                  <a:schemeClr val="bg2">
                    <a:lumMod val="25000"/>
                  </a:schemeClr>
                </a:solidFill>
              </a:rPr>
              <a:t>四</a:t>
            </a:r>
            <a:r>
              <a:rPr lang="en-US" altLang="zh-TW" sz="5400" b="1" dirty="0">
                <a:solidFill>
                  <a:schemeClr val="bg2">
                    <a:lumMod val="25000"/>
                  </a:schemeClr>
                </a:solidFill>
              </a:rPr>
              <a:t>) </a:t>
            </a:r>
            <a:r>
              <a:rPr lang="zh-TW" altLang="en-US" sz="5400" b="1" dirty="0">
                <a:solidFill>
                  <a:schemeClr val="bg2">
                    <a:lumMod val="25000"/>
                  </a:schemeClr>
                </a:solidFill>
              </a:rPr>
              <a:t>腰 </a:t>
            </a:r>
            <a:r>
              <a:rPr lang="en-US" altLang="zh-TW" sz="5400" b="1" dirty="0">
                <a:solidFill>
                  <a:schemeClr val="bg2">
                    <a:lumMod val="25000"/>
                  </a:schemeClr>
                </a:solidFill>
              </a:rPr>
              <a:t>/ </a:t>
            </a:r>
            <a:r>
              <a:rPr lang="zh-TW" altLang="en-US" sz="5400" b="1" dirty="0">
                <a:solidFill>
                  <a:schemeClr val="bg2">
                    <a:lumMod val="25000"/>
                  </a:schemeClr>
                </a:solidFill>
              </a:rPr>
              <a:t>背</a:t>
            </a:r>
            <a:r>
              <a:rPr lang="zh-HK" altLang="en-US" sz="5400" b="1" dirty="0">
                <a:solidFill>
                  <a:schemeClr val="bg2">
                    <a:lumMod val="25000"/>
                  </a:schemeClr>
                </a:solidFill>
              </a:rPr>
              <a:t>痛患</a:t>
            </a:r>
            <a:endParaRPr lang="en-US" sz="54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1225689"/>
            <a:ext cx="9144000" cy="6555641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endParaRPr lang="en-US" altLang="zh-HK" sz="3600" dirty="0">
              <a:solidFill>
                <a:schemeClr val="tx1">
                  <a:lumMod val="10000"/>
                </a:schemeClr>
              </a:solidFill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en-US" altLang="zh-HK" sz="3600" dirty="0">
              <a:solidFill>
                <a:schemeClr val="tx1">
                  <a:lumMod val="10000"/>
                </a:schemeClr>
              </a:solidFill>
            </a:endParaRPr>
          </a:p>
          <a:p>
            <a:pPr marL="571500" indent="-571500" algn="ctr">
              <a:buFont typeface="Wingdings" panose="05000000000000000000" pitchFamily="2" charset="2"/>
              <a:buChar char="Ø"/>
            </a:pPr>
            <a:r>
              <a:rPr lang="zh-HK" altLang="en-US" sz="4000" dirty="0">
                <a:solidFill>
                  <a:schemeClr val="tx2">
                    <a:lumMod val="75000"/>
                  </a:schemeClr>
                </a:solidFill>
              </a:rPr>
              <a:t>上背</a:t>
            </a:r>
            <a:r>
              <a:rPr lang="zh-HK" altLang="zh-TW" sz="4000" dirty="0">
                <a:solidFill>
                  <a:schemeClr val="tx2">
                    <a:lumMod val="75000"/>
                  </a:schemeClr>
                </a:solidFill>
              </a:rPr>
              <a:t>痛</a:t>
            </a:r>
            <a:endParaRPr lang="en-US" altLang="zh-HK" sz="4000" dirty="0">
              <a:solidFill>
                <a:schemeClr val="tx2">
                  <a:lumMod val="75000"/>
                </a:schemeClr>
              </a:solidFill>
            </a:endParaRPr>
          </a:p>
          <a:p>
            <a:pPr marL="571500" indent="-571500" algn="ctr">
              <a:buFont typeface="Wingdings" panose="05000000000000000000" pitchFamily="2" charset="2"/>
              <a:buChar char="Ø"/>
            </a:pPr>
            <a:r>
              <a:rPr lang="zh-HK" altLang="zh-TW" sz="4000" dirty="0">
                <a:solidFill>
                  <a:schemeClr val="tx2">
                    <a:lumMod val="75000"/>
                  </a:schemeClr>
                </a:solidFill>
              </a:rPr>
              <a:t>脊柱</a:t>
            </a:r>
            <a:r>
              <a:rPr lang="zh-HK" altLang="en-US" sz="4000" dirty="0">
                <a:solidFill>
                  <a:schemeClr val="tx2">
                    <a:lumMod val="75000"/>
                  </a:schemeClr>
                </a:solidFill>
              </a:rPr>
              <a:t>側</a:t>
            </a:r>
            <a:r>
              <a:rPr lang="zh-HK" altLang="zh-TW" sz="4000" dirty="0">
                <a:solidFill>
                  <a:schemeClr val="tx2">
                    <a:lumMod val="75000"/>
                  </a:schemeClr>
                </a:solidFill>
              </a:rPr>
              <a:t>彎</a:t>
            </a:r>
            <a:endParaRPr lang="en-US" altLang="zh-HK" sz="4000" dirty="0">
              <a:solidFill>
                <a:schemeClr val="tx2">
                  <a:lumMod val="75000"/>
                </a:schemeClr>
              </a:solidFill>
            </a:endParaRPr>
          </a:p>
          <a:p>
            <a:pPr marL="571500" indent="-571500" algn="ctr">
              <a:buFont typeface="Wingdings" panose="05000000000000000000" pitchFamily="2" charset="2"/>
              <a:buChar char="Ø"/>
            </a:pPr>
            <a:r>
              <a:rPr lang="zh-HK" altLang="zh-TW" sz="4000" dirty="0">
                <a:solidFill>
                  <a:schemeClr val="tx2">
                    <a:lumMod val="75000"/>
                  </a:schemeClr>
                </a:solidFill>
              </a:rPr>
              <a:t>下腰背痛</a:t>
            </a:r>
            <a:endParaRPr lang="en-US" altLang="zh-HK" sz="4000" dirty="0">
              <a:solidFill>
                <a:schemeClr val="tx2">
                  <a:lumMod val="75000"/>
                </a:schemeClr>
              </a:solidFill>
            </a:endParaRPr>
          </a:p>
          <a:p>
            <a:pPr marL="571500" indent="-571500" algn="ctr">
              <a:buFont typeface="Wingdings" panose="05000000000000000000" pitchFamily="2" charset="2"/>
              <a:buChar char="Ø"/>
            </a:pPr>
            <a:r>
              <a:rPr lang="zh-HK" altLang="zh-TW" sz="4000" dirty="0">
                <a:solidFill>
                  <a:schemeClr val="tx2">
                    <a:lumMod val="75000"/>
                  </a:schemeClr>
                </a:solidFill>
              </a:rPr>
              <a:t>坐骨神經痛</a:t>
            </a:r>
            <a:endParaRPr lang="en-US" altLang="zh-HK" sz="4000" dirty="0">
              <a:solidFill>
                <a:schemeClr val="tx2">
                  <a:lumMod val="75000"/>
                </a:schemeClr>
              </a:solidFill>
            </a:endParaRPr>
          </a:p>
          <a:p>
            <a:pPr marL="571500" indent="-571500" algn="ctr">
              <a:buFont typeface="Wingdings" panose="05000000000000000000" pitchFamily="2" charset="2"/>
              <a:buChar char="Ø"/>
            </a:pPr>
            <a:r>
              <a:rPr lang="zh-TW" altLang="en-US" sz="4000" dirty="0">
                <a:solidFill>
                  <a:schemeClr val="tx2">
                    <a:lumMod val="75000"/>
                  </a:schemeClr>
                </a:solidFill>
              </a:rPr>
              <a:t>椎間盤突出</a:t>
            </a:r>
            <a:endParaRPr lang="en-US" altLang="zh-TW" sz="4000" dirty="0">
              <a:solidFill>
                <a:schemeClr val="tx2">
                  <a:lumMod val="75000"/>
                </a:schemeClr>
              </a:solidFill>
            </a:endParaRPr>
          </a:p>
          <a:p>
            <a:pPr marL="571500" indent="-571500" algn="ctr">
              <a:buFont typeface="Wingdings" panose="05000000000000000000" pitchFamily="2" charset="2"/>
              <a:buChar char="Ø"/>
            </a:pPr>
            <a:endParaRPr lang="en-US" altLang="zh-TW" sz="4000" dirty="0">
              <a:solidFill>
                <a:schemeClr val="tx1">
                  <a:lumMod val="10000"/>
                </a:schemeClr>
              </a:solidFill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en-US" altLang="zh-TW" sz="3600" dirty="0">
              <a:solidFill>
                <a:schemeClr val="tx1">
                  <a:lumMod val="10000"/>
                </a:schemeClr>
              </a:solidFill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en-US" altLang="zh-TW" sz="3600" dirty="0">
              <a:solidFill>
                <a:schemeClr val="tx1">
                  <a:lumMod val="10000"/>
                </a:schemeClr>
              </a:solidFill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en-US" altLang="zh-TW" sz="3600" dirty="0">
              <a:solidFill>
                <a:schemeClr val="tx1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310955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"/>
            <a:ext cx="9144000" cy="1225689"/>
          </a:xfrm>
          <a:solidFill>
            <a:schemeClr val="accent3"/>
          </a:solidFill>
        </p:spPr>
        <p:txBody>
          <a:bodyPr>
            <a:normAutofit/>
          </a:bodyPr>
          <a:lstStyle/>
          <a:p>
            <a:r>
              <a:rPr lang="zh-HK" altLang="zh-TW" sz="5400" b="1" dirty="0">
                <a:solidFill>
                  <a:schemeClr val="bg2">
                    <a:lumMod val="25000"/>
                  </a:schemeClr>
                </a:solidFill>
              </a:rPr>
              <a:t>脊柱</a:t>
            </a:r>
            <a:r>
              <a:rPr lang="zh-HK" altLang="en-US" sz="5400" b="1" dirty="0">
                <a:solidFill>
                  <a:schemeClr val="bg2">
                    <a:lumMod val="25000"/>
                  </a:schemeClr>
                </a:solidFill>
              </a:rPr>
              <a:t>側</a:t>
            </a:r>
            <a:r>
              <a:rPr lang="zh-HK" altLang="zh-TW" sz="5400" b="1" dirty="0">
                <a:solidFill>
                  <a:schemeClr val="bg2">
                    <a:lumMod val="25000"/>
                  </a:schemeClr>
                </a:solidFill>
              </a:rPr>
              <a:t>彎</a:t>
            </a:r>
            <a:r>
              <a:rPr lang="zh-TW" altLang="en-US" sz="5400" b="1" dirty="0">
                <a:solidFill>
                  <a:schemeClr val="bg2">
                    <a:lumMod val="25000"/>
                  </a:schemeClr>
                </a:solidFill>
              </a:rPr>
              <a:t>的原因</a:t>
            </a:r>
            <a:endParaRPr lang="en-US" sz="54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1225689"/>
            <a:ext cx="9144000" cy="661719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endParaRPr lang="en-US" altLang="zh-HK" sz="3600" dirty="0">
              <a:solidFill>
                <a:schemeClr val="tx1">
                  <a:lumMod val="10000"/>
                </a:schemeClr>
              </a:solidFill>
            </a:endParaRP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zh-TW" altLang="en-US" sz="4000" dirty="0">
                <a:solidFill>
                  <a:srgbClr val="002060"/>
                </a:solidFill>
              </a:rPr>
              <a:t>脊椎在懷孕、生產過程受傷、變形</a:t>
            </a:r>
            <a:endParaRPr lang="en-US" altLang="zh-TW" sz="4000" dirty="0">
              <a:solidFill>
                <a:srgbClr val="002060"/>
              </a:solidFill>
            </a:endParaRP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zh-TW" altLang="en-US" sz="4000" dirty="0">
                <a:solidFill>
                  <a:srgbClr val="002060"/>
                </a:solidFill>
              </a:rPr>
              <a:t>意外受傷</a:t>
            </a:r>
            <a:endParaRPr lang="en-US" altLang="zh-TW" sz="4000" dirty="0">
              <a:solidFill>
                <a:srgbClr val="002060"/>
              </a:solidFill>
            </a:endParaRP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zh-TW" altLang="en-US" sz="4000" dirty="0">
                <a:solidFill>
                  <a:srgbClr val="002060"/>
                </a:solidFill>
              </a:rPr>
              <a:t>身體慣常偏向一邊用力</a:t>
            </a:r>
            <a:endParaRPr lang="en-US" altLang="zh-TW" sz="4000" dirty="0">
              <a:solidFill>
                <a:srgbClr val="002060"/>
              </a:solidFill>
            </a:endParaRP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zh-TW" altLang="en-US" sz="4000" dirty="0">
                <a:solidFill>
                  <a:srgbClr val="002060"/>
                </a:solidFill>
              </a:rPr>
              <a:t>較常見在發育時期，由於脊椎骨生長速度較鄰近部位肌肉快，導致較短的肌肉過份牽扯脊椎，形成彎曲</a:t>
            </a:r>
            <a:endParaRPr lang="en-US" altLang="zh-TW" sz="4000" dirty="0">
              <a:solidFill>
                <a:srgbClr val="002060"/>
              </a:solidFill>
            </a:endParaRPr>
          </a:p>
          <a:p>
            <a:pPr marL="571500" indent="-571500" algn="ctr">
              <a:buFont typeface="Wingdings" panose="05000000000000000000" pitchFamily="2" charset="2"/>
              <a:buChar char="Ø"/>
            </a:pPr>
            <a:endParaRPr lang="en-US" altLang="zh-TW" sz="4000" dirty="0">
              <a:solidFill>
                <a:schemeClr val="tx1">
                  <a:lumMod val="10000"/>
                </a:schemeClr>
              </a:solidFill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en-US" altLang="zh-TW" sz="3600" dirty="0">
              <a:solidFill>
                <a:schemeClr val="tx1">
                  <a:lumMod val="10000"/>
                </a:schemeClr>
              </a:solidFill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en-US" altLang="zh-TW" sz="3600" dirty="0">
              <a:solidFill>
                <a:schemeClr val="tx1">
                  <a:lumMod val="10000"/>
                </a:schemeClr>
              </a:solidFill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en-US" altLang="zh-TW" sz="3600" dirty="0">
              <a:solidFill>
                <a:schemeClr val="tx1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21215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"/>
            <a:ext cx="9144000" cy="1225689"/>
          </a:xfrm>
          <a:solidFill>
            <a:schemeClr val="accent3"/>
          </a:solidFill>
        </p:spPr>
        <p:txBody>
          <a:bodyPr>
            <a:normAutofit/>
          </a:bodyPr>
          <a:lstStyle/>
          <a:p>
            <a:r>
              <a:rPr lang="zh-HK" altLang="zh-TW" sz="5400" b="1" dirty="0">
                <a:solidFill>
                  <a:schemeClr val="bg2">
                    <a:lumMod val="25000"/>
                  </a:schemeClr>
                </a:solidFill>
              </a:rPr>
              <a:t>脊</a:t>
            </a:r>
            <a:r>
              <a:rPr lang="zh-HK" altLang="en-US" sz="5400" b="1" dirty="0">
                <a:solidFill>
                  <a:schemeClr val="bg2">
                    <a:lumMod val="25000"/>
                  </a:schemeClr>
                </a:solidFill>
              </a:rPr>
              <a:t>椎的伸展運動</a:t>
            </a:r>
            <a:endParaRPr lang="en-US" sz="54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1225689"/>
            <a:ext cx="9144000" cy="6001643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endParaRPr lang="en-US" altLang="zh-HK" sz="3600" dirty="0">
              <a:solidFill>
                <a:schemeClr val="tx1">
                  <a:lumMod val="10000"/>
                </a:schemeClr>
              </a:solidFill>
            </a:endParaRPr>
          </a:p>
          <a:p>
            <a:pPr marL="571500" indent="-571500" algn="ctr">
              <a:buFont typeface="Wingdings" panose="05000000000000000000" pitchFamily="2" charset="2"/>
              <a:buChar char="Ø"/>
            </a:pPr>
            <a:endParaRPr lang="en-US" altLang="zh-TW" sz="4000" dirty="0">
              <a:solidFill>
                <a:schemeClr val="tx1">
                  <a:lumMod val="10000"/>
                </a:schemeClr>
              </a:solidFill>
            </a:endParaRPr>
          </a:p>
          <a:p>
            <a:pPr marL="571500" indent="-571500" algn="ctr">
              <a:buFont typeface="Wingdings" panose="05000000000000000000" pitchFamily="2" charset="2"/>
              <a:buChar char="Ø"/>
            </a:pPr>
            <a:endParaRPr lang="en-US" altLang="zh-TW" sz="4000" dirty="0">
              <a:solidFill>
                <a:schemeClr val="tx1">
                  <a:lumMod val="10000"/>
                </a:schemeClr>
              </a:solidFill>
            </a:endParaRPr>
          </a:p>
          <a:p>
            <a:pPr marL="571500" indent="-571500" algn="ctr">
              <a:buFont typeface="Wingdings" panose="05000000000000000000" pitchFamily="2" charset="2"/>
              <a:buChar char="Ø"/>
            </a:pPr>
            <a:endParaRPr lang="en-US" altLang="zh-TW" sz="4000" dirty="0">
              <a:solidFill>
                <a:schemeClr val="tx1">
                  <a:lumMod val="10000"/>
                </a:schemeClr>
              </a:solidFill>
            </a:endParaRPr>
          </a:p>
          <a:p>
            <a:pPr marL="571500" indent="-571500" algn="ctr">
              <a:buFont typeface="Wingdings" panose="05000000000000000000" pitchFamily="2" charset="2"/>
              <a:buChar char="Ø"/>
            </a:pPr>
            <a:endParaRPr lang="en-US" altLang="zh-TW" sz="4000" dirty="0">
              <a:solidFill>
                <a:schemeClr val="tx1">
                  <a:lumMod val="10000"/>
                </a:schemeClr>
              </a:solidFill>
            </a:endParaRPr>
          </a:p>
          <a:p>
            <a:pPr marL="571500" indent="-571500" algn="ctr">
              <a:buFont typeface="Wingdings" panose="05000000000000000000" pitchFamily="2" charset="2"/>
              <a:buChar char="Ø"/>
            </a:pPr>
            <a:endParaRPr lang="en-US" altLang="zh-TW" sz="4000" dirty="0">
              <a:solidFill>
                <a:schemeClr val="tx1">
                  <a:lumMod val="10000"/>
                </a:schemeClr>
              </a:solidFill>
            </a:endParaRPr>
          </a:p>
          <a:p>
            <a:pPr marL="571500" indent="-571500" algn="ctr">
              <a:buFont typeface="Wingdings" panose="05000000000000000000" pitchFamily="2" charset="2"/>
              <a:buChar char="Ø"/>
            </a:pPr>
            <a:endParaRPr lang="en-US" altLang="zh-TW" sz="4000" dirty="0">
              <a:solidFill>
                <a:schemeClr val="tx1">
                  <a:lumMod val="10000"/>
                </a:schemeClr>
              </a:solidFill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en-US" altLang="zh-TW" sz="3600" dirty="0">
              <a:solidFill>
                <a:schemeClr val="tx1">
                  <a:lumMod val="10000"/>
                </a:schemeClr>
              </a:solidFill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en-US" altLang="zh-TW" sz="3600" dirty="0">
              <a:solidFill>
                <a:schemeClr val="tx1">
                  <a:lumMod val="10000"/>
                </a:schemeClr>
              </a:solidFill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en-US" altLang="zh-TW" sz="3600" dirty="0">
              <a:solidFill>
                <a:schemeClr val="tx1">
                  <a:lumMod val="10000"/>
                </a:schemeClr>
              </a:solidFill>
            </a:endParaRPr>
          </a:p>
        </p:txBody>
      </p:sp>
      <p:pic>
        <p:nvPicPr>
          <p:cNvPr id="5" name="圖片 4" descr="DSC_0797.jpg">
            <a:extLst>
              <a:ext uri="{FF2B5EF4-FFF2-40B4-BE49-F238E27FC236}">
                <a16:creationId xmlns:a16="http://schemas.microsoft.com/office/drawing/2014/main" id="{783CBA4D-C3DA-4077-816D-BE8D02A3A47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12488" t="13586" r="12581" b="2118"/>
          <a:stretch/>
        </p:blipFill>
        <p:spPr>
          <a:xfrm>
            <a:off x="0" y="1198780"/>
            <a:ext cx="2829610" cy="5659219"/>
          </a:xfrm>
          <a:prstGeom prst="rect">
            <a:avLst/>
          </a:prstGeom>
          <a:solidFill>
            <a:srgbClr val="92D050"/>
          </a:solidFill>
        </p:spPr>
      </p:pic>
      <p:pic>
        <p:nvPicPr>
          <p:cNvPr id="6" name="圖片 5" descr="DSC_0795.jpg">
            <a:extLst>
              <a:ext uri="{FF2B5EF4-FFF2-40B4-BE49-F238E27FC236}">
                <a16:creationId xmlns:a16="http://schemas.microsoft.com/office/drawing/2014/main" id="{9FBE3286-05D4-42AF-BB44-0FC8B86CF05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18018" t="7863" r="2829"/>
          <a:stretch/>
        </p:blipFill>
        <p:spPr>
          <a:xfrm>
            <a:off x="6400801" y="1225688"/>
            <a:ext cx="2743200" cy="5676910"/>
          </a:xfrm>
          <a:prstGeom prst="rect">
            <a:avLst/>
          </a:prstGeom>
        </p:spPr>
      </p:pic>
      <p:pic>
        <p:nvPicPr>
          <p:cNvPr id="7" name="圖片 6" descr="DSC03071.JPG">
            <a:extLst>
              <a:ext uri="{FF2B5EF4-FFF2-40B4-BE49-F238E27FC236}">
                <a16:creationId xmlns:a16="http://schemas.microsoft.com/office/drawing/2014/main" id="{7233F1A0-AF2E-40EE-B04D-EBEF15440AF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l="26685" t="10948" r="14327" b="6108"/>
          <a:stretch/>
        </p:blipFill>
        <p:spPr>
          <a:xfrm>
            <a:off x="3037461" y="1214021"/>
            <a:ext cx="3048000" cy="5643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09180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"/>
            <a:ext cx="9144000" cy="1225689"/>
          </a:xfrm>
          <a:solidFill>
            <a:schemeClr val="accent3"/>
          </a:solidFill>
        </p:spPr>
        <p:txBody>
          <a:bodyPr>
            <a:normAutofit/>
          </a:bodyPr>
          <a:lstStyle/>
          <a:p>
            <a:r>
              <a:rPr lang="zh-HK" altLang="zh-TW" sz="5400" b="1" dirty="0">
                <a:solidFill>
                  <a:schemeClr val="bg2">
                    <a:lumMod val="25000"/>
                  </a:schemeClr>
                </a:solidFill>
              </a:rPr>
              <a:t>背痛</a:t>
            </a:r>
            <a:r>
              <a:rPr lang="zh-TW" altLang="en-US" sz="5400" b="1" dirty="0">
                <a:solidFill>
                  <a:schemeClr val="bg2">
                    <a:lumMod val="25000"/>
                  </a:schemeClr>
                </a:solidFill>
              </a:rPr>
              <a:t>的原因</a:t>
            </a:r>
            <a:endParaRPr lang="en-US" sz="54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1225689"/>
            <a:ext cx="9144000" cy="606319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b="1" u="sng" dirty="0">
                <a:solidFill>
                  <a:srgbClr val="002060"/>
                </a:solidFill>
              </a:rPr>
              <a:t>上背痛</a:t>
            </a:r>
            <a:endParaRPr lang="en-US" altLang="zh-HK" sz="4000" b="1" u="sng" dirty="0">
              <a:solidFill>
                <a:srgbClr val="002060"/>
              </a:solidFill>
            </a:endParaRP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zh-TW" altLang="en-US" sz="4000" dirty="0">
                <a:solidFill>
                  <a:srgbClr val="002060"/>
                </a:solidFill>
              </a:rPr>
              <a:t>頭前傾、圓肩</a:t>
            </a:r>
            <a:endParaRPr lang="en-US" altLang="zh-HK" sz="4000" dirty="0">
              <a:solidFill>
                <a:srgbClr val="002060"/>
              </a:solidFill>
            </a:endParaRPr>
          </a:p>
          <a:p>
            <a:endParaRPr lang="en-US" altLang="zh-HK" sz="3600" dirty="0">
              <a:solidFill>
                <a:srgbClr val="002060"/>
              </a:solidFill>
            </a:endParaRPr>
          </a:p>
          <a:p>
            <a:pPr algn="ctr"/>
            <a:r>
              <a:rPr lang="zh-TW" altLang="en-US" sz="4000" b="1" u="sng" dirty="0">
                <a:solidFill>
                  <a:srgbClr val="002060"/>
                </a:solidFill>
              </a:rPr>
              <a:t>下腰背痛</a:t>
            </a:r>
            <a:endParaRPr lang="en-US" altLang="zh-HK" sz="4000" b="1" u="sng" dirty="0">
              <a:solidFill>
                <a:srgbClr val="002060"/>
              </a:solidFill>
            </a:endParaRP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zh-TW" altLang="en-US" sz="4000" dirty="0">
                <a:solidFill>
                  <a:srgbClr val="002060"/>
                </a:solidFill>
              </a:rPr>
              <a:t>久坐 </a:t>
            </a:r>
            <a:endParaRPr lang="en-US" altLang="zh-TW" sz="4000" dirty="0">
              <a:solidFill>
                <a:srgbClr val="002060"/>
              </a:solidFill>
            </a:endParaRP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zh-TW" altLang="en-US" sz="4000" dirty="0">
                <a:solidFill>
                  <a:srgbClr val="002060"/>
                </a:solidFill>
              </a:rPr>
              <a:t>長</a:t>
            </a:r>
            <a:r>
              <a:rPr lang="zh-TW" altLang="zh-TW" sz="4000" dirty="0">
                <a:solidFill>
                  <a:srgbClr val="002060"/>
                </a:solidFill>
              </a:rPr>
              <a:t>期</a:t>
            </a:r>
            <a:r>
              <a:rPr lang="zh-TW" altLang="en-US" sz="4000" dirty="0">
                <a:solidFill>
                  <a:srgbClr val="002060"/>
                </a:solidFill>
              </a:rPr>
              <a:t>採用捲伏的姿勢側卧</a:t>
            </a:r>
            <a:endParaRPr lang="en-US" altLang="zh-TW" sz="4000" dirty="0">
              <a:solidFill>
                <a:srgbClr val="002060"/>
              </a:solidFill>
            </a:endParaRP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zh-TW" altLang="en-US" sz="4000" dirty="0">
                <a:solidFill>
                  <a:srgbClr val="002060"/>
                </a:solidFill>
              </a:rPr>
              <a:t>缺乏拉筋，大腿後筋和臀部肌肉緊張及縮短，擠壓下腰脊椎關節</a:t>
            </a:r>
            <a:endParaRPr lang="en-US" altLang="zh-TW" sz="4000" dirty="0">
              <a:solidFill>
                <a:srgbClr val="002060"/>
              </a:solidFill>
            </a:endParaRPr>
          </a:p>
          <a:p>
            <a:pPr marL="571500" indent="-571500">
              <a:buFont typeface="Wingdings" panose="05000000000000000000" pitchFamily="2" charset="2"/>
              <a:buChar char="Ø"/>
            </a:pPr>
            <a:endParaRPr lang="en-US" altLang="zh-TW" sz="3600" dirty="0">
              <a:solidFill>
                <a:schemeClr val="tx1">
                  <a:lumMod val="10000"/>
                </a:schemeClr>
              </a:solidFill>
            </a:endParaRPr>
          </a:p>
          <a:p>
            <a:pPr marL="571500" indent="-571500">
              <a:buFont typeface="Wingdings" panose="05000000000000000000" pitchFamily="2" charset="2"/>
              <a:buChar char="Ø"/>
            </a:pPr>
            <a:endParaRPr lang="en-US" altLang="zh-TW" sz="3600" dirty="0">
              <a:solidFill>
                <a:schemeClr val="tx1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369857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"/>
            <a:ext cx="9144000" cy="1225689"/>
          </a:xfrm>
          <a:solidFill>
            <a:schemeClr val="accent3"/>
          </a:solidFill>
        </p:spPr>
        <p:txBody>
          <a:bodyPr>
            <a:normAutofit/>
          </a:bodyPr>
          <a:lstStyle/>
          <a:p>
            <a:r>
              <a:rPr lang="zh-HK" altLang="en-US" sz="5400" b="1" dirty="0">
                <a:solidFill>
                  <a:schemeClr val="bg2">
                    <a:lumMod val="25000"/>
                  </a:schemeClr>
                </a:solidFill>
              </a:rPr>
              <a:t>上</a:t>
            </a:r>
            <a:r>
              <a:rPr lang="zh-HK" altLang="zh-TW" sz="5400" b="1" dirty="0">
                <a:solidFill>
                  <a:schemeClr val="bg2">
                    <a:lumMod val="25000"/>
                  </a:schemeClr>
                </a:solidFill>
              </a:rPr>
              <a:t>背</a:t>
            </a:r>
            <a:r>
              <a:rPr lang="zh-HK" altLang="en-US" sz="5400" b="1" dirty="0">
                <a:solidFill>
                  <a:schemeClr val="bg2">
                    <a:lumMod val="25000"/>
                  </a:schemeClr>
                </a:solidFill>
              </a:rPr>
              <a:t>痛</a:t>
            </a:r>
            <a:r>
              <a:rPr lang="zh-TW" altLang="en-US" sz="5400" b="1" dirty="0">
                <a:solidFill>
                  <a:schemeClr val="bg2">
                    <a:lumMod val="25000"/>
                  </a:schemeClr>
                </a:solidFill>
              </a:rPr>
              <a:t>的伸展運動</a:t>
            </a:r>
            <a:endParaRPr lang="en-US" sz="54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1225689"/>
            <a:ext cx="9144000" cy="6001643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endParaRPr lang="en-US" altLang="zh-HK" sz="3600" dirty="0">
              <a:solidFill>
                <a:schemeClr val="tx1">
                  <a:lumMod val="10000"/>
                </a:schemeClr>
              </a:solidFill>
            </a:endParaRPr>
          </a:p>
          <a:p>
            <a:pPr marL="571500" indent="-571500" algn="ctr">
              <a:buFont typeface="Wingdings" panose="05000000000000000000" pitchFamily="2" charset="2"/>
              <a:buChar char="Ø"/>
            </a:pPr>
            <a:endParaRPr lang="en-US" altLang="zh-TW" sz="4000" dirty="0">
              <a:solidFill>
                <a:schemeClr val="tx1">
                  <a:lumMod val="10000"/>
                </a:schemeClr>
              </a:solidFill>
            </a:endParaRPr>
          </a:p>
          <a:p>
            <a:pPr marL="571500" indent="-571500" algn="ctr">
              <a:buFont typeface="Wingdings" panose="05000000000000000000" pitchFamily="2" charset="2"/>
              <a:buChar char="Ø"/>
            </a:pPr>
            <a:endParaRPr lang="en-US" altLang="zh-TW" sz="4000" dirty="0">
              <a:solidFill>
                <a:schemeClr val="tx1">
                  <a:lumMod val="10000"/>
                </a:schemeClr>
              </a:solidFill>
            </a:endParaRPr>
          </a:p>
          <a:p>
            <a:pPr marL="571500" indent="-571500" algn="ctr">
              <a:buFont typeface="Wingdings" panose="05000000000000000000" pitchFamily="2" charset="2"/>
              <a:buChar char="Ø"/>
            </a:pPr>
            <a:endParaRPr lang="en-US" altLang="zh-TW" sz="4000" dirty="0">
              <a:solidFill>
                <a:schemeClr val="tx1">
                  <a:lumMod val="10000"/>
                </a:schemeClr>
              </a:solidFill>
            </a:endParaRPr>
          </a:p>
          <a:p>
            <a:pPr marL="571500" indent="-571500" algn="ctr">
              <a:buFont typeface="Wingdings" panose="05000000000000000000" pitchFamily="2" charset="2"/>
              <a:buChar char="Ø"/>
            </a:pPr>
            <a:endParaRPr lang="en-US" altLang="zh-TW" sz="4000" dirty="0">
              <a:solidFill>
                <a:schemeClr val="tx1">
                  <a:lumMod val="10000"/>
                </a:schemeClr>
              </a:solidFill>
            </a:endParaRPr>
          </a:p>
          <a:p>
            <a:pPr marL="571500" indent="-571500" algn="ctr">
              <a:buFont typeface="Wingdings" panose="05000000000000000000" pitchFamily="2" charset="2"/>
              <a:buChar char="Ø"/>
            </a:pPr>
            <a:endParaRPr lang="en-US" altLang="zh-TW" sz="4000" dirty="0">
              <a:solidFill>
                <a:schemeClr val="tx1">
                  <a:lumMod val="10000"/>
                </a:schemeClr>
              </a:solidFill>
            </a:endParaRPr>
          </a:p>
          <a:p>
            <a:pPr marL="571500" indent="-571500" algn="ctr">
              <a:buFont typeface="Wingdings" panose="05000000000000000000" pitchFamily="2" charset="2"/>
              <a:buChar char="Ø"/>
            </a:pPr>
            <a:endParaRPr lang="en-US" altLang="zh-TW" sz="4000" dirty="0">
              <a:solidFill>
                <a:schemeClr val="tx1">
                  <a:lumMod val="10000"/>
                </a:schemeClr>
              </a:solidFill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en-US" altLang="zh-TW" sz="3600" dirty="0">
              <a:solidFill>
                <a:schemeClr val="tx1">
                  <a:lumMod val="10000"/>
                </a:schemeClr>
              </a:solidFill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en-US" altLang="zh-TW" sz="3600" dirty="0">
              <a:solidFill>
                <a:schemeClr val="tx1">
                  <a:lumMod val="10000"/>
                </a:schemeClr>
              </a:solidFill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en-US" altLang="zh-TW" sz="3600" dirty="0">
              <a:solidFill>
                <a:schemeClr val="tx1">
                  <a:lumMod val="10000"/>
                </a:schemeClr>
              </a:solidFill>
            </a:endParaRPr>
          </a:p>
        </p:txBody>
      </p:sp>
      <p:pic>
        <p:nvPicPr>
          <p:cNvPr id="5" name="Picture 2" descr="F:\Photo album\Stretching\Body parts\Back\ST Lower back_1a.JPG">
            <a:extLst>
              <a:ext uri="{FF2B5EF4-FFF2-40B4-BE49-F238E27FC236}">
                <a16:creationId xmlns:a16="http://schemas.microsoft.com/office/drawing/2014/main" id="{961421F3-5132-48CF-BB2B-6389F9B4523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7" t="7037" b="7900"/>
          <a:stretch/>
        </p:blipFill>
        <p:spPr bwMode="auto">
          <a:xfrm>
            <a:off x="0" y="1084957"/>
            <a:ext cx="9144000" cy="6001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35265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"/>
            <a:ext cx="9144000" cy="1225689"/>
          </a:xfrm>
          <a:solidFill>
            <a:schemeClr val="accent3"/>
          </a:solidFill>
        </p:spPr>
        <p:txBody>
          <a:bodyPr>
            <a:noAutofit/>
          </a:bodyPr>
          <a:lstStyle/>
          <a:p>
            <a:r>
              <a:rPr lang="zh-HK" altLang="en-US" b="1" dirty="0">
                <a:solidFill>
                  <a:schemeClr val="bg2">
                    <a:lumMod val="25000"/>
                  </a:schemeClr>
                </a:solidFill>
              </a:rPr>
              <a:t>下腰</a:t>
            </a:r>
            <a:r>
              <a:rPr lang="zh-HK" altLang="zh-TW" b="1" dirty="0">
                <a:solidFill>
                  <a:schemeClr val="bg2">
                    <a:lumMod val="25000"/>
                  </a:schemeClr>
                </a:solidFill>
              </a:rPr>
              <a:t>背</a:t>
            </a:r>
            <a:r>
              <a:rPr lang="zh-HK" altLang="en-US" b="1" dirty="0">
                <a:solidFill>
                  <a:schemeClr val="bg2">
                    <a:lumMod val="25000"/>
                  </a:schemeClr>
                </a:solidFill>
              </a:rPr>
              <a:t>痛的伸展運動</a:t>
            </a:r>
            <a:endParaRPr lang="en-US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1225689"/>
            <a:ext cx="9144000" cy="646331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endParaRPr lang="en-US" altLang="zh-TW" sz="3600" dirty="0">
              <a:solidFill>
                <a:schemeClr val="tx1">
                  <a:lumMod val="10000"/>
                </a:schemeClr>
              </a:solidFill>
            </a:endParaRPr>
          </a:p>
        </p:txBody>
      </p:sp>
      <p:graphicFrame>
        <p:nvGraphicFramePr>
          <p:cNvPr id="3" name="表格 2">
            <a:extLst>
              <a:ext uri="{FF2B5EF4-FFF2-40B4-BE49-F238E27FC236}">
                <a16:creationId xmlns:a16="http://schemas.microsoft.com/office/drawing/2014/main" id="{61CF7E2F-CA1B-4B16-A69A-FA3DE25BC6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95699064"/>
              </p:ext>
            </p:extLst>
          </p:nvPr>
        </p:nvGraphicFramePr>
        <p:xfrm>
          <a:off x="0" y="1225686"/>
          <a:ext cx="9144000" cy="563231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76600">
                  <a:extLst>
                    <a:ext uri="{9D8B030D-6E8A-4147-A177-3AD203B41FA5}">
                      <a16:colId xmlns:a16="http://schemas.microsoft.com/office/drawing/2014/main" val="3596439804"/>
                    </a:ext>
                  </a:extLst>
                </a:gridCol>
                <a:gridCol w="5867400">
                  <a:extLst>
                    <a:ext uri="{9D8B030D-6E8A-4147-A177-3AD203B41FA5}">
                      <a16:colId xmlns:a16="http://schemas.microsoft.com/office/drawing/2014/main" val="1736376560"/>
                    </a:ext>
                  </a:extLst>
                </a:gridCol>
              </a:tblGrid>
              <a:tr h="2816157"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64855788"/>
                  </a:ext>
                </a:extLst>
              </a:tr>
              <a:tr h="2816157"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57474165"/>
                  </a:ext>
                </a:extLst>
              </a:tr>
            </a:tbl>
          </a:graphicData>
        </a:graphic>
      </p:graphicFrame>
      <p:pic>
        <p:nvPicPr>
          <p:cNvPr id="7" name="Picture 9" descr="DSC_5197">
            <a:extLst>
              <a:ext uri="{FF2B5EF4-FFF2-40B4-BE49-F238E27FC236}">
                <a16:creationId xmlns:a16="http://schemas.microsoft.com/office/drawing/2014/main" id="{89EC48BA-1BAF-4D0C-9F13-3F2F56DE95C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/>
          <a:srcRect t="8821" r="5007" b="5940"/>
          <a:stretch/>
        </p:blipFill>
        <p:spPr bwMode="auto">
          <a:xfrm>
            <a:off x="594360" y="1272301"/>
            <a:ext cx="2133601" cy="273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1" descr="DSC_5203">
            <a:extLst>
              <a:ext uri="{FF2B5EF4-FFF2-40B4-BE49-F238E27FC236}">
                <a16:creationId xmlns:a16="http://schemas.microsoft.com/office/drawing/2014/main" id="{AE47029C-D669-47E0-B8B2-3D62588C288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/>
          <a:srcRect t="14748" b="3759"/>
          <a:stretch/>
        </p:blipFill>
        <p:spPr bwMode="auto">
          <a:xfrm>
            <a:off x="518158" y="4055625"/>
            <a:ext cx="2301242" cy="27943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圖片 8" descr="DSC04580.JPG">
            <a:extLst>
              <a:ext uri="{FF2B5EF4-FFF2-40B4-BE49-F238E27FC236}">
                <a16:creationId xmlns:a16="http://schemas.microsoft.com/office/drawing/2014/main" id="{893C4ECF-4976-4EC1-B46C-1D1C5F65B1E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t="14406" b="5667"/>
          <a:stretch/>
        </p:blipFill>
        <p:spPr>
          <a:xfrm>
            <a:off x="3962400" y="1272301"/>
            <a:ext cx="4572000" cy="2739062"/>
          </a:xfrm>
          <a:prstGeom prst="rect">
            <a:avLst/>
          </a:prstGeom>
        </p:spPr>
      </p:pic>
      <p:pic>
        <p:nvPicPr>
          <p:cNvPr id="10" name="Picture 2" descr="F:\Photo album\Stretching\Body parts\Back\IMG-20160712-WA0007.jpg">
            <a:extLst>
              <a:ext uri="{FF2B5EF4-FFF2-40B4-BE49-F238E27FC236}">
                <a16:creationId xmlns:a16="http://schemas.microsoft.com/office/drawing/2014/main" id="{3224E781-C20E-4A9C-B535-6E4F3CA01D9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29" t="11237" r="3853" b="16954"/>
          <a:stretch/>
        </p:blipFill>
        <p:spPr bwMode="auto">
          <a:xfrm>
            <a:off x="3810000" y="4084252"/>
            <a:ext cx="4800600" cy="2748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432811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"/>
            <a:ext cx="9144000" cy="1225689"/>
          </a:xfrm>
          <a:solidFill>
            <a:schemeClr val="accent3"/>
          </a:solidFill>
        </p:spPr>
        <p:txBody>
          <a:bodyPr>
            <a:noAutofit/>
          </a:bodyPr>
          <a:lstStyle/>
          <a:p>
            <a:r>
              <a:rPr lang="zh-HK" altLang="en-US" b="1" dirty="0">
                <a:solidFill>
                  <a:schemeClr val="bg2">
                    <a:lumMod val="25000"/>
                  </a:schemeClr>
                </a:solidFill>
              </a:rPr>
              <a:t>下腰</a:t>
            </a:r>
            <a:r>
              <a:rPr lang="zh-HK" altLang="zh-TW" b="1" dirty="0">
                <a:solidFill>
                  <a:schemeClr val="bg2">
                    <a:lumMod val="25000"/>
                  </a:schemeClr>
                </a:solidFill>
              </a:rPr>
              <a:t>背</a:t>
            </a:r>
            <a:r>
              <a:rPr lang="zh-HK" altLang="en-US" b="1" dirty="0">
                <a:solidFill>
                  <a:schemeClr val="bg2">
                    <a:lumMod val="25000"/>
                  </a:schemeClr>
                </a:solidFill>
              </a:rPr>
              <a:t>痛的伸展運動 </a:t>
            </a:r>
            <a:r>
              <a:rPr lang="en-US" altLang="zh-HK" b="1" dirty="0">
                <a:solidFill>
                  <a:schemeClr val="bg2">
                    <a:lumMod val="25000"/>
                  </a:schemeClr>
                </a:solidFill>
              </a:rPr>
              <a:t>(</a:t>
            </a:r>
            <a:r>
              <a:rPr lang="zh-TW" altLang="en-US" b="1" dirty="0">
                <a:solidFill>
                  <a:schemeClr val="bg2">
                    <a:lumMod val="25000"/>
                  </a:schemeClr>
                </a:solidFill>
              </a:rPr>
              <a:t>鴿子</a:t>
            </a:r>
            <a:r>
              <a:rPr lang="en-US" altLang="zh-TW" b="1" dirty="0">
                <a:solidFill>
                  <a:schemeClr val="bg2">
                    <a:lumMod val="25000"/>
                  </a:schemeClr>
                </a:solidFill>
              </a:rPr>
              <a:t>)</a:t>
            </a:r>
            <a:endParaRPr lang="en-US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1225689"/>
            <a:ext cx="9144000" cy="646331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endParaRPr lang="en-US" altLang="zh-TW" sz="3600" dirty="0">
              <a:solidFill>
                <a:schemeClr val="tx1">
                  <a:lumMod val="10000"/>
                </a:schemeClr>
              </a:solidFill>
            </a:endParaRPr>
          </a:p>
        </p:txBody>
      </p:sp>
      <p:graphicFrame>
        <p:nvGraphicFramePr>
          <p:cNvPr id="3" name="表格 2">
            <a:extLst>
              <a:ext uri="{FF2B5EF4-FFF2-40B4-BE49-F238E27FC236}">
                <a16:creationId xmlns:a16="http://schemas.microsoft.com/office/drawing/2014/main" id="{AB7D6786-97B9-406D-AD4B-BE444BA7DEB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16506459"/>
              </p:ext>
            </p:extLst>
          </p:nvPr>
        </p:nvGraphicFramePr>
        <p:xfrm>
          <a:off x="0" y="1240928"/>
          <a:ext cx="9144000" cy="56323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724400">
                  <a:extLst>
                    <a:ext uri="{9D8B030D-6E8A-4147-A177-3AD203B41FA5}">
                      <a16:colId xmlns:a16="http://schemas.microsoft.com/office/drawing/2014/main" val="421545799"/>
                    </a:ext>
                  </a:extLst>
                </a:gridCol>
                <a:gridCol w="4419600">
                  <a:extLst>
                    <a:ext uri="{9D8B030D-6E8A-4147-A177-3AD203B41FA5}">
                      <a16:colId xmlns:a16="http://schemas.microsoft.com/office/drawing/2014/main" val="1621950510"/>
                    </a:ext>
                  </a:extLst>
                </a:gridCol>
              </a:tblGrid>
              <a:tr h="2816156"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21987491"/>
                  </a:ext>
                </a:extLst>
              </a:tr>
              <a:tr h="2816156"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59805298"/>
                  </a:ext>
                </a:extLst>
              </a:tr>
            </a:tbl>
          </a:graphicData>
        </a:graphic>
      </p:graphicFrame>
      <p:pic>
        <p:nvPicPr>
          <p:cNvPr id="8" name="圖片 7">
            <a:extLst>
              <a:ext uri="{FF2B5EF4-FFF2-40B4-BE49-F238E27FC236}">
                <a16:creationId xmlns:a16="http://schemas.microsoft.com/office/drawing/2014/main" id="{4AE80418-5E62-41AB-AB53-72C10230C64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21" t="5849" r="12977" b="8657"/>
          <a:stretch/>
        </p:blipFill>
        <p:spPr>
          <a:xfrm>
            <a:off x="914400" y="1239106"/>
            <a:ext cx="2971800" cy="2773678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A070D820-A7E1-4EED-8410-7C0432BD346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67" t="12222" r="24167" b="14444"/>
          <a:stretch/>
        </p:blipFill>
        <p:spPr>
          <a:xfrm>
            <a:off x="5295535" y="1294112"/>
            <a:ext cx="3010265" cy="2684831"/>
          </a:xfrm>
          <a:prstGeom prst="rect">
            <a:avLst/>
          </a:prstGeom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EFD5232C-5EFA-4F2D-B990-8BFB373742B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36" t="27297" r="14975" b="23333"/>
          <a:stretch/>
        </p:blipFill>
        <p:spPr>
          <a:xfrm>
            <a:off x="5334000" y="4057084"/>
            <a:ext cx="2971800" cy="2894296"/>
          </a:xfrm>
          <a:prstGeom prst="rect">
            <a:avLst/>
          </a:prstGeom>
        </p:spPr>
      </p:pic>
      <p:pic>
        <p:nvPicPr>
          <p:cNvPr id="14" name="圖片 13">
            <a:extLst>
              <a:ext uri="{FF2B5EF4-FFF2-40B4-BE49-F238E27FC236}">
                <a16:creationId xmlns:a16="http://schemas.microsoft.com/office/drawing/2014/main" id="{01697384-F37A-4618-9A53-026941DD749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236" r="339"/>
          <a:stretch/>
        </p:blipFill>
        <p:spPr>
          <a:xfrm>
            <a:off x="0" y="4657314"/>
            <a:ext cx="4364364" cy="1667285"/>
          </a:xfrm>
          <a:prstGeom prst="rect">
            <a:avLst/>
          </a:prstGeom>
        </p:spPr>
      </p:pic>
      <p:sp>
        <p:nvSpPr>
          <p:cNvPr id="15" name="箭號: 向右 14">
            <a:extLst>
              <a:ext uri="{FF2B5EF4-FFF2-40B4-BE49-F238E27FC236}">
                <a16:creationId xmlns:a16="http://schemas.microsoft.com/office/drawing/2014/main" id="{D5D4774F-F6EC-4F40-B434-B8285C5AFEF0}"/>
              </a:ext>
            </a:extLst>
          </p:cNvPr>
          <p:cNvSpPr/>
          <p:nvPr/>
        </p:nvSpPr>
        <p:spPr>
          <a:xfrm>
            <a:off x="4114800" y="2357692"/>
            <a:ext cx="1036320" cy="352656"/>
          </a:xfrm>
          <a:prstGeom prst="righ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" name="箭號: 弧形左彎 15">
            <a:extLst>
              <a:ext uri="{FF2B5EF4-FFF2-40B4-BE49-F238E27FC236}">
                <a16:creationId xmlns:a16="http://schemas.microsoft.com/office/drawing/2014/main" id="{5E8958A4-57B6-45E5-9F8A-6BA47515379A}"/>
              </a:ext>
            </a:extLst>
          </p:cNvPr>
          <p:cNvSpPr/>
          <p:nvPr/>
        </p:nvSpPr>
        <p:spPr>
          <a:xfrm>
            <a:off x="8450214" y="2590800"/>
            <a:ext cx="587105" cy="2894296"/>
          </a:xfrm>
          <a:prstGeom prst="curvedLef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17" name="箭號: 向左 16">
            <a:extLst>
              <a:ext uri="{FF2B5EF4-FFF2-40B4-BE49-F238E27FC236}">
                <a16:creationId xmlns:a16="http://schemas.microsoft.com/office/drawing/2014/main" id="{7B1361BE-21E4-4A5E-976D-BBAF4E82AFD0}"/>
              </a:ext>
            </a:extLst>
          </p:cNvPr>
          <p:cNvSpPr/>
          <p:nvPr/>
        </p:nvSpPr>
        <p:spPr>
          <a:xfrm>
            <a:off x="4416918" y="5266960"/>
            <a:ext cx="840882" cy="352656"/>
          </a:xfrm>
          <a:prstGeom prst="lef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8450326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"/>
            <a:ext cx="9144000" cy="1225689"/>
          </a:xfrm>
          <a:solidFill>
            <a:schemeClr val="accent3"/>
          </a:solidFill>
        </p:spPr>
        <p:txBody>
          <a:bodyPr>
            <a:noAutofit/>
          </a:bodyPr>
          <a:lstStyle/>
          <a:p>
            <a:r>
              <a:rPr lang="zh-HK" altLang="zh-TW" b="1" dirty="0">
                <a:solidFill>
                  <a:schemeClr val="bg2">
                    <a:lumMod val="25000"/>
                  </a:schemeClr>
                </a:solidFill>
              </a:rPr>
              <a:t>坐骨神經痛</a:t>
            </a:r>
            <a:r>
              <a:rPr lang="zh-HK" altLang="en-US" b="1" dirty="0">
                <a:solidFill>
                  <a:schemeClr val="bg2">
                    <a:lumMod val="25000"/>
                  </a:schemeClr>
                </a:solidFill>
              </a:rPr>
              <a:t>的伸展運動</a:t>
            </a:r>
            <a:endParaRPr lang="en-US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1225689"/>
            <a:ext cx="9144000" cy="569386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endParaRPr lang="en-US" altLang="zh-HK" sz="3600" dirty="0">
              <a:solidFill>
                <a:schemeClr val="tx1">
                  <a:lumMod val="10000"/>
                </a:schemeClr>
              </a:solidFill>
            </a:endParaRPr>
          </a:p>
          <a:p>
            <a:pPr marL="571500" indent="-571500" algn="ctr">
              <a:buFont typeface="Wingdings" panose="05000000000000000000" pitchFamily="2" charset="2"/>
              <a:buChar char="Ø"/>
            </a:pPr>
            <a:endParaRPr lang="en-US" altLang="zh-TW" sz="4000" dirty="0">
              <a:solidFill>
                <a:schemeClr val="tx1">
                  <a:lumMod val="10000"/>
                </a:schemeClr>
              </a:solidFill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en-US" altLang="zh-TW" sz="3600" dirty="0">
              <a:solidFill>
                <a:schemeClr val="tx1">
                  <a:lumMod val="10000"/>
                </a:schemeClr>
              </a:solidFill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en-US" altLang="zh-TW" sz="3600" dirty="0">
              <a:solidFill>
                <a:schemeClr val="tx1">
                  <a:lumMod val="10000"/>
                </a:schemeClr>
              </a:solidFill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en-US" altLang="zh-TW" sz="3600" dirty="0">
              <a:solidFill>
                <a:schemeClr val="tx1">
                  <a:lumMod val="10000"/>
                </a:schemeClr>
              </a:solidFill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en-US" altLang="zh-TW" sz="3600" dirty="0">
              <a:solidFill>
                <a:schemeClr val="tx1">
                  <a:lumMod val="10000"/>
                </a:schemeClr>
              </a:solidFill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en-US" altLang="zh-TW" sz="3600" dirty="0">
              <a:solidFill>
                <a:schemeClr val="tx1">
                  <a:lumMod val="10000"/>
                </a:schemeClr>
              </a:solidFill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en-US" altLang="zh-TW" sz="3600" dirty="0">
              <a:solidFill>
                <a:schemeClr val="tx1">
                  <a:lumMod val="10000"/>
                </a:schemeClr>
              </a:solidFill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en-US" altLang="zh-TW" sz="3600" dirty="0">
              <a:solidFill>
                <a:schemeClr val="tx1">
                  <a:lumMod val="10000"/>
                </a:schemeClr>
              </a:solidFill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en-US" altLang="zh-TW" sz="3600" dirty="0">
              <a:solidFill>
                <a:schemeClr val="tx1">
                  <a:lumMod val="10000"/>
                </a:schemeClr>
              </a:solidFill>
            </a:endParaRPr>
          </a:p>
        </p:txBody>
      </p:sp>
      <p:pic>
        <p:nvPicPr>
          <p:cNvPr id="6" name="圖片 5" descr="Lower Back.jpg">
            <a:extLst>
              <a:ext uri="{FF2B5EF4-FFF2-40B4-BE49-F238E27FC236}">
                <a16:creationId xmlns:a16="http://schemas.microsoft.com/office/drawing/2014/main" id="{39C301A0-0C5D-4B58-9C00-8D851E3BCD5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5555" t="10432" r="2167" b="11245"/>
          <a:stretch/>
        </p:blipFill>
        <p:spPr>
          <a:xfrm>
            <a:off x="5029200" y="1266164"/>
            <a:ext cx="4114800" cy="2525812"/>
          </a:xfrm>
          <a:prstGeom prst="rect">
            <a:avLst/>
          </a:prstGeom>
        </p:spPr>
      </p:pic>
      <p:pic>
        <p:nvPicPr>
          <p:cNvPr id="5" name="Picture 2" descr="F:\Photo album\Stretching\Body parts\Back\IMG-20160712-WA0007.jpg">
            <a:extLst>
              <a:ext uri="{FF2B5EF4-FFF2-40B4-BE49-F238E27FC236}">
                <a16:creationId xmlns:a16="http://schemas.microsoft.com/office/drawing/2014/main" id="{946898AC-685F-489A-97E6-433A1AC63E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29" t="11237" r="293" b="12321"/>
          <a:stretch/>
        </p:blipFill>
        <p:spPr bwMode="auto">
          <a:xfrm>
            <a:off x="1" y="1195208"/>
            <a:ext cx="4419600" cy="2597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13092B38-CF29-47CE-9C97-574A67E888E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6" t="12317" r="833" b="14444"/>
          <a:stretch/>
        </p:blipFill>
        <p:spPr>
          <a:xfrm>
            <a:off x="-15240" y="4038600"/>
            <a:ext cx="4234562" cy="2819400"/>
          </a:xfrm>
          <a:prstGeom prst="rect">
            <a:avLst/>
          </a:prstGeom>
        </p:spPr>
      </p:pic>
      <p:pic>
        <p:nvPicPr>
          <p:cNvPr id="9" name="Picture 11" descr="DSC_5203">
            <a:extLst>
              <a:ext uri="{FF2B5EF4-FFF2-40B4-BE49-F238E27FC236}">
                <a16:creationId xmlns:a16="http://schemas.microsoft.com/office/drawing/2014/main" id="{30FE97A9-25B3-4E52-A87B-56C92AB256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/>
          <a:srcRect t="14748" b="3759"/>
          <a:stretch/>
        </p:blipFill>
        <p:spPr bwMode="auto">
          <a:xfrm>
            <a:off x="5935979" y="4125191"/>
            <a:ext cx="2301242" cy="27943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2326202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"/>
            <a:ext cx="9144000" cy="1225689"/>
          </a:xfrm>
          <a:solidFill>
            <a:schemeClr val="accent3"/>
          </a:solidFill>
        </p:spPr>
        <p:txBody>
          <a:bodyPr>
            <a:normAutofit/>
          </a:bodyPr>
          <a:lstStyle/>
          <a:p>
            <a:r>
              <a:rPr lang="en-US" altLang="zh-TW" sz="5400" b="1" dirty="0">
                <a:solidFill>
                  <a:schemeClr val="bg2">
                    <a:lumMod val="25000"/>
                  </a:schemeClr>
                </a:solidFill>
              </a:rPr>
              <a:t>(</a:t>
            </a:r>
            <a:r>
              <a:rPr lang="zh-TW" altLang="en-US" sz="5400" b="1" dirty="0">
                <a:solidFill>
                  <a:schemeClr val="bg2">
                    <a:lumMod val="25000"/>
                  </a:schemeClr>
                </a:solidFill>
              </a:rPr>
              <a:t>五</a:t>
            </a:r>
            <a:r>
              <a:rPr lang="en-US" altLang="zh-TW" sz="5400" b="1" dirty="0">
                <a:solidFill>
                  <a:schemeClr val="bg2">
                    <a:lumMod val="25000"/>
                  </a:schemeClr>
                </a:solidFill>
              </a:rPr>
              <a:t>) </a:t>
            </a:r>
            <a:r>
              <a:rPr lang="zh-HK" altLang="zh-TW" sz="5400" b="1" dirty="0">
                <a:solidFill>
                  <a:schemeClr val="bg2">
                    <a:lumMod val="25000"/>
                  </a:schemeClr>
                </a:solidFill>
              </a:rPr>
              <a:t>下肢</a:t>
            </a:r>
            <a:r>
              <a:rPr lang="zh-HK" altLang="en-US" sz="5400" b="1" dirty="0">
                <a:solidFill>
                  <a:schemeClr val="bg2">
                    <a:lumMod val="25000"/>
                  </a:schemeClr>
                </a:solidFill>
              </a:rPr>
              <a:t>痛患</a:t>
            </a:r>
            <a:endParaRPr lang="en-US" sz="54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1225689"/>
            <a:ext cx="9144000" cy="6555641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endParaRPr lang="en-US" altLang="zh-HK" sz="3600" dirty="0">
              <a:solidFill>
                <a:schemeClr val="tx1">
                  <a:lumMod val="10000"/>
                </a:schemeClr>
              </a:solidFill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en-US" altLang="zh-HK" sz="3600" dirty="0">
              <a:solidFill>
                <a:schemeClr val="tx1">
                  <a:lumMod val="10000"/>
                </a:schemeClr>
              </a:solidFill>
            </a:endParaRPr>
          </a:p>
          <a:p>
            <a:pPr marL="571500" indent="-571500" algn="ctr">
              <a:buFont typeface="Wingdings" panose="05000000000000000000" pitchFamily="2" charset="2"/>
              <a:buChar char="Ø"/>
            </a:pPr>
            <a:r>
              <a:rPr lang="zh-HK" altLang="zh-TW" sz="4000" dirty="0">
                <a:solidFill>
                  <a:schemeClr val="tx2">
                    <a:lumMod val="75000"/>
                  </a:schemeClr>
                </a:solidFill>
              </a:rPr>
              <a:t>拗柴</a:t>
            </a:r>
            <a:endParaRPr lang="en-US" altLang="zh-HK" sz="4000" dirty="0">
              <a:solidFill>
                <a:schemeClr val="tx2">
                  <a:lumMod val="75000"/>
                </a:schemeClr>
              </a:solidFill>
            </a:endParaRPr>
          </a:p>
          <a:p>
            <a:pPr marL="571500" indent="-571500" algn="ctr">
              <a:buFont typeface="Wingdings" panose="05000000000000000000" pitchFamily="2" charset="2"/>
              <a:buChar char="Ø"/>
            </a:pPr>
            <a:r>
              <a:rPr lang="zh-HK" altLang="zh-TW" sz="4000" dirty="0">
                <a:solidFill>
                  <a:schemeClr val="tx2">
                    <a:lumMod val="75000"/>
                  </a:schemeClr>
                </a:solidFill>
              </a:rPr>
              <a:t>腳跟痛</a:t>
            </a:r>
            <a:endParaRPr lang="en-US" altLang="zh-HK" sz="4000" dirty="0">
              <a:solidFill>
                <a:schemeClr val="tx2">
                  <a:lumMod val="75000"/>
                </a:schemeClr>
              </a:solidFill>
            </a:endParaRPr>
          </a:p>
          <a:p>
            <a:pPr marL="571500" indent="-571500" algn="ctr">
              <a:buFont typeface="Wingdings" panose="05000000000000000000" pitchFamily="2" charset="2"/>
              <a:buChar char="Ø"/>
            </a:pPr>
            <a:r>
              <a:rPr lang="zh-HK" altLang="zh-TW" sz="4000" dirty="0">
                <a:solidFill>
                  <a:schemeClr val="tx2">
                    <a:lumMod val="75000"/>
                  </a:schemeClr>
                </a:solidFill>
              </a:rPr>
              <a:t>腳</a:t>
            </a:r>
            <a:r>
              <a:rPr lang="zh-HK" altLang="en-US" sz="4000" dirty="0">
                <a:solidFill>
                  <a:schemeClr val="tx2">
                    <a:lumMod val="75000"/>
                  </a:schemeClr>
                </a:solidFill>
              </a:rPr>
              <a:t>板底</a:t>
            </a:r>
            <a:r>
              <a:rPr lang="zh-HK" altLang="zh-TW" sz="4000" dirty="0">
                <a:solidFill>
                  <a:schemeClr val="tx2">
                    <a:lumMod val="75000"/>
                  </a:schemeClr>
                </a:solidFill>
              </a:rPr>
              <a:t>痛</a:t>
            </a:r>
            <a:endParaRPr lang="en-US" altLang="zh-HK" sz="4000" dirty="0">
              <a:solidFill>
                <a:schemeClr val="tx2">
                  <a:lumMod val="75000"/>
                </a:schemeClr>
              </a:solidFill>
            </a:endParaRPr>
          </a:p>
          <a:p>
            <a:pPr marL="571500" indent="-571500" algn="ctr">
              <a:buFont typeface="Wingdings" panose="05000000000000000000" pitchFamily="2" charset="2"/>
              <a:buChar char="Ø"/>
            </a:pPr>
            <a:r>
              <a:rPr lang="zh-HK" altLang="en-US" sz="4000" dirty="0">
                <a:solidFill>
                  <a:schemeClr val="tx2">
                    <a:lumMod val="75000"/>
                  </a:schemeClr>
                </a:solidFill>
              </a:rPr>
              <a:t>姆</a:t>
            </a:r>
            <a:r>
              <a:rPr lang="zh-HK" altLang="zh-TW" sz="4000" dirty="0">
                <a:solidFill>
                  <a:schemeClr val="tx2">
                    <a:lumMod val="75000"/>
                  </a:schemeClr>
                </a:solidFill>
              </a:rPr>
              <a:t>趾</a:t>
            </a:r>
            <a:r>
              <a:rPr lang="zh-HK" altLang="en-US" sz="4000" dirty="0">
                <a:solidFill>
                  <a:schemeClr val="tx2">
                    <a:lumMod val="75000"/>
                  </a:schemeClr>
                </a:solidFill>
              </a:rPr>
              <a:t>外</a:t>
            </a:r>
            <a:r>
              <a:rPr lang="zh-HK" altLang="zh-TW" sz="4000" dirty="0">
                <a:solidFill>
                  <a:schemeClr val="tx2">
                    <a:lumMod val="75000"/>
                  </a:schemeClr>
                </a:solidFill>
              </a:rPr>
              <a:t>翻</a:t>
            </a:r>
            <a:endParaRPr lang="en-US" altLang="zh-HK" sz="4000" dirty="0">
              <a:solidFill>
                <a:schemeClr val="tx2">
                  <a:lumMod val="75000"/>
                </a:schemeClr>
              </a:solidFill>
            </a:endParaRPr>
          </a:p>
          <a:p>
            <a:pPr marL="571500" indent="-571500" algn="ctr">
              <a:buFont typeface="Wingdings" panose="05000000000000000000" pitchFamily="2" charset="2"/>
              <a:buChar char="Ø"/>
            </a:pPr>
            <a:r>
              <a:rPr lang="zh-TW" altLang="en-US" sz="4000" dirty="0">
                <a:solidFill>
                  <a:schemeClr val="tx2">
                    <a:lumMod val="75000"/>
                  </a:schemeClr>
                </a:solidFill>
              </a:rPr>
              <a:t>八字腳、入字腳</a:t>
            </a:r>
            <a:endParaRPr lang="en-US" altLang="zh-TW" sz="4000" dirty="0">
              <a:solidFill>
                <a:schemeClr val="tx2">
                  <a:lumMod val="75000"/>
                </a:schemeClr>
              </a:solidFill>
            </a:endParaRPr>
          </a:p>
          <a:p>
            <a:pPr marL="571500" indent="-571500" algn="ctr">
              <a:buFont typeface="Wingdings" panose="05000000000000000000" pitchFamily="2" charset="2"/>
              <a:buChar char="Ø"/>
            </a:pPr>
            <a:endParaRPr lang="en-US" altLang="zh-TW" sz="4000" dirty="0">
              <a:solidFill>
                <a:schemeClr val="tx1">
                  <a:lumMod val="10000"/>
                </a:schemeClr>
              </a:solidFill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en-US" altLang="zh-TW" sz="3600" dirty="0">
              <a:solidFill>
                <a:schemeClr val="tx1">
                  <a:lumMod val="10000"/>
                </a:schemeClr>
              </a:solidFill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en-US" altLang="zh-TW" sz="3600" dirty="0">
              <a:solidFill>
                <a:schemeClr val="tx1">
                  <a:lumMod val="10000"/>
                </a:schemeClr>
              </a:solidFill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en-US" altLang="zh-TW" sz="3600" dirty="0">
              <a:solidFill>
                <a:schemeClr val="tx1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28975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"/>
            <a:ext cx="9144000" cy="1066801"/>
          </a:xfrm>
          <a:solidFill>
            <a:schemeClr val="accent3"/>
          </a:solidFill>
        </p:spPr>
        <p:txBody>
          <a:bodyPr>
            <a:normAutofit/>
          </a:bodyPr>
          <a:lstStyle/>
          <a:p>
            <a:r>
              <a:rPr lang="zh-TW" altLang="en-US" sz="5400" b="1" dirty="0">
                <a:solidFill>
                  <a:schemeClr val="bg2">
                    <a:lumMod val="25000"/>
                  </a:schemeClr>
                </a:solidFill>
              </a:rPr>
              <a:t>痛 的 成 因</a:t>
            </a:r>
            <a:endParaRPr lang="en-US" sz="54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1066800"/>
            <a:ext cx="9144000" cy="581697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zh-TW" altLang="en-US" sz="2400" dirty="0">
                <a:solidFill>
                  <a:schemeClr val="tx2">
                    <a:lumMod val="75000"/>
                  </a:schemeClr>
                </a:solidFill>
              </a:rPr>
              <a:t>身體組織 </a:t>
            </a:r>
            <a:r>
              <a:rPr lang="en-US" altLang="zh-TW" sz="2400" dirty="0">
                <a:solidFill>
                  <a:schemeClr val="tx2">
                    <a:lumMod val="75000"/>
                  </a:schemeClr>
                </a:solidFill>
              </a:rPr>
              <a:t>/ </a:t>
            </a:r>
            <a:r>
              <a:rPr lang="zh-TW" altLang="en-US" sz="2400" dirty="0">
                <a:solidFill>
                  <a:schemeClr val="tx2">
                    <a:lumMod val="75000"/>
                  </a:schemeClr>
                </a:solidFill>
              </a:rPr>
              <a:t>細胞破損後，會釋出組織胺 </a:t>
            </a:r>
            <a:r>
              <a:rPr lang="en-HK" altLang="zh-TW" sz="2400" dirty="0">
                <a:solidFill>
                  <a:schemeClr val="tx2">
                    <a:lumMod val="75000"/>
                  </a:schemeClr>
                </a:solidFill>
              </a:rPr>
              <a:t>Histamine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zh-TW" altLang="en-US" sz="2400" dirty="0">
                <a:solidFill>
                  <a:schemeClr val="tx2">
                    <a:lumMod val="75000"/>
                  </a:schemeClr>
                </a:solidFill>
              </a:rPr>
              <a:t>當組織胺被神經細胞所感應，就會産生痛</a:t>
            </a:r>
            <a:r>
              <a:rPr lang="zh-TW" altLang="zh-TW" sz="2400" dirty="0">
                <a:solidFill>
                  <a:schemeClr val="tx2">
                    <a:lumMod val="75000"/>
                  </a:schemeClr>
                </a:solidFill>
              </a:rPr>
              <a:t>楚</a:t>
            </a:r>
            <a:r>
              <a:rPr lang="zh-TW" altLang="en-US" sz="2400" dirty="0">
                <a:solidFill>
                  <a:schemeClr val="tx2">
                    <a:lumMod val="75000"/>
                  </a:schemeClr>
                </a:solidFill>
              </a:rPr>
              <a:t>感覺</a:t>
            </a:r>
            <a:endParaRPr lang="en-US" altLang="zh-TW" sz="2400" dirty="0">
              <a:solidFill>
                <a:schemeClr val="tx2">
                  <a:lumMod val="75000"/>
                </a:schemeClr>
              </a:solidFill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zh-TW" altLang="en-US" sz="2400" dirty="0">
                <a:solidFill>
                  <a:schemeClr val="tx2">
                    <a:lumMod val="75000"/>
                  </a:schemeClr>
                </a:solidFill>
              </a:rPr>
              <a:t>發炎分有菌及無菌，發炎部位會出現 </a:t>
            </a:r>
            <a:r>
              <a:rPr lang="en-US" altLang="zh-TW" sz="2400" dirty="0">
                <a:solidFill>
                  <a:schemeClr val="tx2">
                    <a:lumMod val="75000"/>
                  </a:schemeClr>
                </a:solidFill>
              </a:rPr>
              <a:t>(</a:t>
            </a:r>
            <a:r>
              <a:rPr lang="zh-TW" altLang="en-US" sz="2400" dirty="0">
                <a:solidFill>
                  <a:schemeClr val="tx2">
                    <a:lumMod val="75000"/>
                  </a:schemeClr>
                </a:solidFill>
              </a:rPr>
              <a:t>紅、腫、痛、熱</a:t>
            </a:r>
            <a:r>
              <a:rPr lang="en-US" altLang="zh-TW" sz="2400" dirty="0">
                <a:solidFill>
                  <a:schemeClr val="tx2">
                    <a:lumMod val="75000"/>
                  </a:schemeClr>
                </a:solidFill>
              </a:rPr>
              <a:t>) </a:t>
            </a:r>
            <a:r>
              <a:rPr lang="zh-TW" altLang="en-US" sz="2400" dirty="0">
                <a:solidFill>
                  <a:schemeClr val="tx2">
                    <a:lumMod val="75000"/>
                  </a:schemeClr>
                </a:solidFill>
              </a:rPr>
              <a:t>的徵狀</a:t>
            </a:r>
            <a:endParaRPr lang="en-US" altLang="zh-TW" sz="2400" dirty="0">
              <a:solidFill>
                <a:schemeClr val="tx2">
                  <a:lumMod val="75000"/>
                </a:schemeClr>
              </a:solidFill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altLang="zh-TW" sz="2400" dirty="0">
              <a:solidFill>
                <a:schemeClr val="tx2">
                  <a:lumMod val="75000"/>
                </a:schemeClr>
              </a:solidFill>
            </a:endParaRPr>
          </a:p>
          <a:p>
            <a:pPr algn="ctr"/>
            <a:r>
              <a:rPr lang="zh-TW" altLang="en-US" sz="3600" b="1" u="sng" dirty="0">
                <a:solidFill>
                  <a:schemeClr val="tx2">
                    <a:lumMod val="75000"/>
                  </a:schemeClr>
                </a:solidFill>
              </a:rPr>
              <a:t>常見的痛患</a:t>
            </a:r>
            <a:endParaRPr lang="en-US" altLang="zh-TW" sz="3600" b="1" u="sng" dirty="0">
              <a:solidFill>
                <a:schemeClr val="tx2">
                  <a:lumMod val="75000"/>
                </a:schemeClr>
              </a:solidFill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zh-TW" altLang="en-US" sz="2400" dirty="0">
                <a:solidFill>
                  <a:schemeClr val="tx2">
                    <a:lumMod val="75000"/>
                  </a:schemeClr>
                </a:solidFill>
              </a:rPr>
              <a:t>筋</a:t>
            </a:r>
            <a:r>
              <a:rPr lang="zh-TW" altLang="en-US" sz="2400" dirty="0">
                <a:solidFill>
                  <a:schemeClr val="tx2">
                    <a:lumMod val="75000"/>
                  </a:schemeClr>
                </a:solidFill>
                <a:latin typeface="+mn-ea"/>
              </a:rPr>
              <a:t>腱</a:t>
            </a:r>
            <a:r>
              <a:rPr lang="zh-TW" altLang="en-US" sz="2400" dirty="0">
                <a:solidFill>
                  <a:schemeClr val="tx2">
                    <a:lumMod val="75000"/>
                  </a:schemeClr>
                </a:solidFill>
              </a:rPr>
              <a:t>發炎 </a:t>
            </a:r>
            <a:r>
              <a:rPr lang="en-US" altLang="zh-TW" sz="2400" dirty="0">
                <a:solidFill>
                  <a:schemeClr val="tx2">
                    <a:lumMod val="75000"/>
                  </a:schemeClr>
                </a:solidFill>
              </a:rPr>
              <a:t>(</a:t>
            </a:r>
            <a:r>
              <a:rPr lang="zh-TW" altLang="en-US" sz="2400" dirty="0">
                <a:solidFill>
                  <a:schemeClr val="tx2">
                    <a:lumMod val="75000"/>
                  </a:schemeClr>
                </a:solidFill>
              </a:rPr>
              <a:t>例：網球肘、哥爾夫球肘</a:t>
            </a:r>
            <a:r>
              <a:rPr lang="en-US" altLang="zh-TW" sz="2400" dirty="0">
                <a:solidFill>
                  <a:schemeClr val="tx2">
                    <a:lumMod val="75000"/>
                  </a:schemeClr>
                </a:solidFill>
              </a:rPr>
              <a:t>)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zh-TW" altLang="zh-TW" sz="2400" dirty="0">
                <a:solidFill>
                  <a:schemeClr val="tx2">
                    <a:lumMod val="75000"/>
                  </a:schemeClr>
                </a:solidFill>
              </a:rPr>
              <a:t>肌</a:t>
            </a:r>
            <a:r>
              <a:rPr lang="zh-TW" altLang="en-US" sz="2400" dirty="0">
                <a:solidFill>
                  <a:schemeClr val="tx2">
                    <a:lumMod val="75000"/>
                  </a:schemeClr>
                </a:solidFill>
              </a:rPr>
              <a:t>筋膜受傷 </a:t>
            </a:r>
            <a:r>
              <a:rPr lang="en-US" altLang="zh-TW" sz="2400" dirty="0">
                <a:solidFill>
                  <a:schemeClr val="tx2">
                    <a:lumMod val="75000"/>
                  </a:schemeClr>
                </a:solidFill>
              </a:rPr>
              <a:t>(</a:t>
            </a:r>
            <a:r>
              <a:rPr lang="zh-TW" altLang="en-US" sz="2400" dirty="0">
                <a:solidFill>
                  <a:schemeClr val="tx2">
                    <a:lumMod val="75000"/>
                  </a:schemeClr>
                </a:solidFill>
              </a:rPr>
              <a:t>例：閃腰</a:t>
            </a:r>
            <a:r>
              <a:rPr lang="en-US" altLang="zh-TW" sz="2400" dirty="0">
                <a:solidFill>
                  <a:schemeClr val="tx2">
                    <a:lumMod val="75000"/>
                  </a:schemeClr>
                </a:solidFill>
              </a:rPr>
              <a:t>)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zh-TW" altLang="en-US" sz="2400" dirty="0">
                <a:solidFill>
                  <a:schemeClr val="tx2">
                    <a:lumMod val="75000"/>
                  </a:schemeClr>
                </a:solidFill>
              </a:rPr>
              <a:t>神經線外露 </a:t>
            </a:r>
            <a:r>
              <a:rPr lang="en-US" altLang="zh-TW" sz="2400" dirty="0">
                <a:solidFill>
                  <a:schemeClr val="tx2">
                    <a:lumMod val="75000"/>
                  </a:schemeClr>
                </a:solidFill>
              </a:rPr>
              <a:t>(</a:t>
            </a:r>
            <a:r>
              <a:rPr lang="zh-TW" altLang="en-US" sz="2400" dirty="0">
                <a:solidFill>
                  <a:schemeClr val="tx2">
                    <a:lumMod val="75000"/>
                  </a:schemeClr>
                </a:solidFill>
              </a:rPr>
              <a:t>例：風濕</a:t>
            </a:r>
            <a:r>
              <a:rPr lang="en-US" altLang="zh-TW" sz="2400" dirty="0">
                <a:solidFill>
                  <a:schemeClr val="tx2">
                    <a:lumMod val="75000"/>
                  </a:schemeClr>
                </a:solidFill>
              </a:rPr>
              <a:t>)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zh-TW" altLang="en-US" sz="2400" dirty="0">
                <a:solidFill>
                  <a:schemeClr val="tx2">
                    <a:lumMod val="75000"/>
                  </a:schemeClr>
                </a:solidFill>
              </a:rPr>
              <a:t>神經線受壓 </a:t>
            </a:r>
            <a:r>
              <a:rPr lang="en-US" altLang="zh-TW" sz="2400" dirty="0">
                <a:solidFill>
                  <a:schemeClr val="tx2">
                    <a:lumMod val="75000"/>
                  </a:schemeClr>
                </a:solidFill>
              </a:rPr>
              <a:t>(</a:t>
            </a:r>
            <a:r>
              <a:rPr lang="zh-TW" altLang="en-US" sz="2400" dirty="0">
                <a:solidFill>
                  <a:schemeClr val="tx2">
                    <a:lumMod val="75000"/>
                  </a:schemeClr>
                </a:solidFill>
              </a:rPr>
              <a:t>例：坐骨神經痛、面痲、部分手指痲痺、腕管綜合症、骨刺壓向神經線</a:t>
            </a:r>
            <a:r>
              <a:rPr lang="en-US" altLang="zh-TW" sz="2400" dirty="0">
                <a:solidFill>
                  <a:schemeClr val="tx2">
                    <a:lumMod val="75000"/>
                  </a:schemeClr>
                </a:solidFill>
              </a:rPr>
              <a:t>)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zh-TW" altLang="en-US" sz="2400" dirty="0">
                <a:solidFill>
                  <a:schemeClr val="tx2">
                    <a:lumMod val="75000"/>
                  </a:schemeClr>
                </a:solidFill>
              </a:rPr>
              <a:t>肌肉過緊 </a:t>
            </a:r>
            <a:r>
              <a:rPr lang="en-US" altLang="zh-TW" sz="2400" dirty="0">
                <a:solidFill>
                  <a:schemeClr val="tx2">
                    <a:lumMod val="75000"/>
                  </a:schemeClr>
                </a:solidFill>
              </a:rPr>
              <a:t>(</a:t>
            </a:r>
            <a:r>
              <a:rPr lang="zh-TW" altLang="en-US" sz="2400" dirty="0">
                <a:solidFill>
                  <a:schemeClr val="tx2">
                    <a:lumMod val="75000"/>
                  </a:schemeClr>
                </a:solidFill>
              </a:rPr>
              <a:t>例：下腰背痛、小腿抽筋</a:t>
            </a:r>
            <a:r>
              <a:rPr lang="en-US" altLang="zh-TW" sz="2400" dirty="0">
                <a:solidFill>
                  <a:schemeClr val="tx2">
                    <a:lumMod val="75000"/>
                  </a:schemeClr>
                </a:solidFill>
              </a:rPr>
              <a:t>)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zh-TW" altLang="en-US" sz="2400" dirty="0">
                <a:solidFill>
                  <a:schemeClr val="tx2">
                    <a:lumMod val="75000"/>
                  </a:schemeClr>
                </a:solidFill>
              </a:rPr>
              <a:t>肌肉、</a:t>
            </a:r>
            <a:r>
              <a:rPr lang="zh-TW" altLang="zh-TW" sz="2400" dirty="0">
                <a:solidFill>
                  <a:schemeClr val="tx2">
                    <a:lumMod val="75000"/>
                  </a:schemeClr>
                </a:solidFill>
              </a:rPr>
              <a:t>肌</a:t>
            </a:r>
            <a:r>
              <a:rPr lang="zh-TW" altLang="en-US" sz="2400" dirty="0">
                <a:solidFill>
                  <a:schemeClr val="tx2">
                    <a:lumMod val="75000"/>
                  </a:schemeClr>
                </a:solidFill>
              </a:rPr>
              <a:t>筋膜過緊導致缺血，</a:t>
            </a:r>
            <a:r>
              <a:rPr lang="en-US" altLang="zh-TW" sz="2400" dirty="0">
                <a:solidFill>
                  <a:schemeClr val="tx2">
                    <a:lumMod val="75000"/>
                  </a:schemeClr>
                </a:solidFill>
              </a:rPr>
              <a:t>(</a:t>
            </a:r>
            <a:r>
              <a:rPr lang="zh-TW" altLang="en-US" sz="2400" dirty="0">
                <a:solidFill>
                  <a:schemeClr val="tx2">
                    <a:lumMod val="75000"/>
                  </a:schemeClr>
                </a:solidFill>
              </a:rPr>
              <a:t>例：頭痛、上肢痲痺</a:t>
            </a:r>
            <a:r>
              <a:rPr lang="en-US" altLang="zh-TW" sz="2400" dirty="0">
                <a:solidFill>
                  <a:schemeClr val="tx2">
                    <a:lumMod val="75000"/>
                  </a:schemeClr>
                </a:solidFill>
              </a:rPr>
              <a:t>)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zh-TW" altLang="en-US" sz="2400" dirty="0">
                <a:solidFill>
                  <a:schemeClr val="tx2">
                    <a:lumMod val="75000"/>
                  </a:schemeClr>
                </a:solidFill>
              </a:rPr>
              <a:t>關節、軟組織受壓 </a:t>
            </a:r>
            <a:r>
              <a:rPr lang="en-US" altLang="zh-TW" sz="2400" dirty="0">
                <a:solidFill>
                  <a:schemeClr val="tx2">
                    <a:lumMod val="75000"/>
                  </a:schemeClr>
                </a:solidFill>
              </a:rPr>
              <a:t>(</a:t>
            </a:r>
            <a:r>
              <a:rPr lang="zh-TW" altLang="en-US" sz="2400" dirty="0">
                <a:solidFill>
                  <a:schemeClr val="tx2">
                    <a:lumMod val="75000"/>
                  </a:schemeClr>
                </a:solidFill>
              </a:rPr>
              <a:t>例：彈弓指、頸椎痛、膝關節痛</a:t>
            </a:r>
            <a:r>
              <a:rPr lang="en-US" altLang="zh-TW" sz="2400" dirty="0">
                <a:solidFill>
                  <a:schemeClr val="tx2">
                    <a:lumMod val="75000"/>
                  </a:schemeClr>
                </a:solidFill>
              </a:rPr>
              <a:t>)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zh-TW" altLang="en-US" sz="2400" dirty="0">
                <a:solidFill>
                  <a:schemeClr val="tx2">
                    <a:lumMod val="75000"/>
                  </a:schemeClr>
                </a:solidFill>
              </a:rPr>
              <a:t>骨骼損蝕退化：頸椎、膝關節、髖骨</a:t>
            </a:r>
            <a:endParaRPr lang="en-US" altLang="zh-TW" sz="2400" dirty="0">
              <a:solidFill>
                <a:schemeClr val="tx2">
                  <a:lumMod val="75000"/>
                </a:schemeClr>
              </a:solidFill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zh-TW" altLang="en-US" sz="2400" dirty="0">
                <a:solidFill>
                  <a:schemeClr val="tx2">
                    <a:lumMod val="75000"/>
                  </a:schemeClr>
                </a:solidFill>
              </a:rPr>
              <a:t>淋巴結堵塞</a:t>
            </a:r>
          </a:p>
        </p:txBody>
      </p:sp>
    </p:spTree>
    <p:extLst>
      <p:ext uri="{BB962C8B-B14F-4D97-AF65-F5344CB8AC3E}">
        <p14:creationId xmlns:p14="http://schemas.microsoft.com/office/powerpoint/2010/main" val="132051470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"/>
            <a:ext cx="9144000" cy="1225689"/>
          </a:xfrm>
          <a:solidFill>
            <a:schemeClr val="accent3"/>
          </a:solidFill>
        </p:spPr>
        <p:txBody>
          <a:bodyPr>
            <a:normAutofit/>
          </a:bodyPr>
          <a:lstStyle/>
          <a:p>
            <a:r>
              <a:rPr lang="zh-HK" altLang="en-US" sz="5400" b="1" dirty="0">
                <a:solidFill>
                  <a:schemeClr val="bg2">
                    <a:lumMod val="25000"/>
                  </a:schemeClr>
                </a:solidFill>
              </a:rPr>
              <a:t>大腿前肌之伸展運動</a:t>
            </a:r>
            <a:endParaRPr lang="en-US" sz="54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-31" y="1225688"/>
            <a:ext cx="9144031" cy="5632311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endParaRPr lang="en-US" altLang="zh-HK" sz="3600" dirty="0">
              <a:solidFill>
                <a:schemeClr val="tx1">
                  <a:lumMod val="10000"/>
                </a:schemeClr>
              </a:solidFill>
            </a:endParaRPr>
          </a:p>
          <a:p>
            <a:endParaRPr lang="en-US" altLang="zh-TW" sz="3600" dirty="0">
              <a:solidFill>
                <a:schemeClr val="tx1">
                  <a:lumMod val="10000"/>
                </a:schemeClr>
              </a:solidFill>
            </a:endParaRPr>
          </a:p>
          <a:p>
            <a:endParaRPr lang="en-US" altLang="zh-TW" sz="3600" dirty="0">
              <a:solidFill>
                <a:schemeClr val="tx1">
                  <a:lumMod val="10000"/>
                </a:schemeClr>
              </a:solidFill>
            </a:endParaRPr>
          </a:p>
          <a:p>
            <a:endParaRPr lang="en-US" altLang="zh-TW" sz="3600" dirty="0">
              <a:solidFill>
                <a:schemeClr val="tx1">
                  <a:lumMod val="10000"/>
                </a:schemeClr>
              </a:solidFill>
            </a:endParaRPr>
          </a:p>
          <a:p>
            <a:endParaRPr lang="en-US" altLang="zh-TW" sz="3600" dirty="0">
              <a:solidFill>
                <a:schemeClr val="tx1">
                  <a:lumMod val="10000"/>
                </a:schemeClr>
              </a:solidFill>
            </a:endParaRPr>
          </a:p>
          <a:p>
            <a:endParaRPr lang="en-US" altLang="zh-TW" sz="3600" dirty="0">
              <a:solidFill>
                <a:schemeClr val="tx1">
                  <a:lumMod val="10000"/>
                </a:schemeClr>
              </a:solidFill>
            </a:endParaRPr>
          </a:p>
          <a:p>
            <a:endParaRPr lang="en-US" altLang="zh-TW" sz="3600" dirty="0">
              <a:solidFill>
                <a:schemeClr val="tx1">
                  <a:lumMod val="10000"/>
                </a:schemeClr>
              </a:solidFill>
            </a:endParaRPr>
          </a:p>
          <a:p>
            <a:endParaRPr lang="en-US" altLang="zh-TW" sz="3600" dirty="0">
              <a:solidFill>
                <a:schemeClr val="tx1">
                  <a:lumMod val="10000"/>
                </a:schemeClr>
              </a:solidFill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en-US" altLang="zh-TW" sz="3600" dirty="0">
              <a:solidFill>
                <a:schemeClr val="tx1">
                  <a:lumMod val="10000"/>
                </a:schemeClr>
              </a:solidFill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en-US" altLang="zh-TW" sz="3600" dirty="0">
              <a:solidFill>
                <a:schemeClr val="tx1">
                  <a:lumMod val="10000"/>
                </a:schemeClr>
              </a:solidFill>
            </a:endParaRPr>
          </a:p>
        </p:txBody>
      </p:sp>
      <p:pic>
        <p:nvPicPr>
          <p:cNvPr id="5" name="圖片 4" descr="DSC02989.JPG">
            <a:extLst>
              <a:ext uri="{FF2B5EF4-FFF2-40B4-BE49-F238E27FC236}">
                <a16:creationId xmlns:a16="http://schemas.microsoft.com/office/drawing/2014/main" id="{763EB9B0-19C4-4B30-B75A-9DA1111571B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r="10788" b="12359"/>
          <a:stretch/>
        </p:blipFill>
        <p:spPr>
          <a:xfrm>
            <a:off x="-31" y="1225687"/>
            <a:ext cx="3931951" cy="5634167"/>
          </a:xfrm>
          <a:prstGeom prst="rect">
            <a:avLst/>
          </a:prstGeom>
        </p:spPr>
      </p:pic>
      <p:pic>
        <p:nvPicPr>
          <p:cNvPr id="7" name="圖片 6" descr="DSC03070.JPG">
            <a:extLst>
              <a:ext uri="{FF2B5EF4-FFF2-40B4-BE49-F238E27FC236}">
                <a16:creationId xmlns:a16="http://schemas.microsoft.com/office/drawing/2014/main" id="{2BE6FDC0-1D60-4B3A-9445-F03A787F4FE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6668" t="7500" b="-2328"/>
          <a:stretch/>
        </p:blipFill>
        <p:spPr>
          <a:xfrm>
            <a:off x="5212049" y="1233804"/>
            <a:ext cx="3931951" cy="5758411"/>
          </a:xfrm>
          <a:prstGeom prst="rect">
            <a:avLst/>
          </a:prstGeom>
        </p:spPr>
      </p:pic>
      <p:sp>
        <p:nvSpPr>
          <p:cNvPr id="6" name="TextBox 3">
            <a:extLst>
              <a:ext uri="{FF2B5EF4-FFF2-40B4-BE49-F238E27FC236}">
                <a16:creationId xmlns:a16="http://schemas.microsoft.com/office/drawing/2014/main" id="{62085596-D6F9-435E-B2B5-1199A861D70E}"/>
              </a:ext>
            </a:extLst>
          </p:cNvPr>
          <p:cNvSpPr txBox="1"/>
          <p:nvPr/>
        </p:nvSpPr>
        <p:spPr>
          <a:xfrm>
            <a:off x="0" y="1225689"/>
            <a:ext cx="9144000" cy="5632311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endParaRPr lang="en-US" altLang="zh-TW" sz="4000" dirty="0">
              <a:solidFill>
                <a:schemeClr val="tx2">
                  <a:lumMod val="75000"/>
                </a:schemeClr>
              </a:solidFill>
            </a:endParaRPr>
          </a:p>
          <a:p>
            <a:endParaRPr lang="en-US" altLang="zh-TW" sz="4000" dirty="0">
              <a:solidFill>
                <a:schemeClr val="tx2">
                  <a:lumMod val="75000"/>
                </a:schemeClr>
              </a:solidFill>
            </a:endParaRPr>
          </a:p>
          <a:p>
            <a:endParaRPr lang="en-US" altLang="zh-TW" sz="4000" dirty="0">
              <a:solidFill>
                <a:schemeClr val="tx2">
                  <a:lumMod val="75000"/>
                </a:schemeClr>
              </a:solidFill>
            </a:endParaRPr>
          </a:p>
          <a:p>
            <a:endParaRPr lang="en-US" altLang="zh-TW" sz="4000" dirty="0">
              <a:solidFill>
                <a:schemeClr val="tx2">
                  <a:lumMod val="75000"/>
                </a:schemeClr>
              </a:solidFill>
            </a:endParaRPr>
          </a:p>
          <a:p>
            <a:endParaRPr lang="en-US" altLang="zh-TW" sz="4000" dirty="0">
              <a:solidFill>
                <a:schemeClr val="tx2">
                  <a:lumMod val="75000"/>
                </a:schemeClr>
              </a:solidFill>
            </a:endParaRPr>
          </a:p>
          <a:p>
            <a:endParaRPr lang="en-US" altLang="zh-TW" sz="4000" dirty="0">
              <a:solidFill>
                <a:schemeClr val="tx2">
                  <a:lumMod val="75000"/>
                </a:schemeClr>
              </a:solidFill>
            </a:endParaRPr>
          </a:p>
          <a:p>
            <a:pPr marL="571500" indent="-571500">
              <a:buFont typeface="Wingdings" panose="05000000000000000000" pitchFamily="2" charset="2"/>
              <a:buChar char="Ø"/>
            </a:pPr>
            <a:endParaRPr lang="en-US" altLang="zh-TW" sz="4000" dirty="0">
              <a:solidFill>
                <a:schemeClr val="tx2">
                  <a:lumMod val="75000"/>
                </a:schemeClr>
              </a:solidFill>
            </a:endParaRPr>
          </a:p>
          <a:p>
            <a:pPr marL="571500" indent="-571500">
              <a:buFont typeface="Wingdings" panose="05000000000000000000" pitchFamily="2" charset="2"/>
              <a:buChar char="Ø"/>
            </a:pPr>
            <a:endParaRPr lang="en-US" altLang="zh-TW" sz="4000" dirty="0">
              <a:solidFill>
                <a:schemeClr val="tx2">
                  <a:lumMod val="75000"/>
                </a:schemeClr>
              </a:solidFill>
            </a:endParaRPr>
          </a:p>
          <a:p>
            <a:pPr marL="571500" indent="-571500">
              <a:buFont typeface="Wingdings" panose="05000000000000000000" pitchFamily="2" charset="2"/>
              <a:buChar char="Ø"/>
            </a:pPr>
            <a:endParaRPr lang="en-US" altLang="zh-TW" sz="4000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8" name="圖片 7" descr="Thigh Front.jpg">
            <a:extLst>
              <a:ext uri="{FF2B5EF4-FFF2-40B4-BE49-F238E27FC236}">
                <a16:creationId xmlns:a16="http://schemas.microsoft.com/office/drawing/2014/main" id="{61C3159C-D2CD-4348-94E2-40E6E9DA09B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l="28462" t="5801" r="18411" b="3082"/>
          <a:stretch/>
        </p:blipFill>
        <p:spPr>
          <a:xfrm>
            <a:off x="-1" y="1223833"/>
            <a:ext cx="2286001" cy="5663135"/>
          </a:xfrm>
          <a:prstGeom prst="rect">
            <a:avLst/>
          </a:prstGeom>
        </p:spPr>
      </p:pic>
      <p:pic>
        <p:nvPicPr>
          <p:cNvPr id="9" name="圖片 8" descr="DSC00022.JPG">
            <a:extLst>
              <a:ext uri="{FF2B5EF4-FFF2-40B4-BE49-F238E27FC236}">
                <a16:creationId xmlns:a16="http://schemas.microsoft.com/office/drawing/2014/main" id="{7F265F94-5767-47D9-92C2-0BA14A61776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/>
          <a:srcRect l="19500" t="3027" r="34665" b="519"/>
          <a:stretch/>
        </p:blipFill>
        <p:spPr>
          <a:xfrm>
            <a:off x="2402184" y="1236011"/>
            <a:ext cx="1893180" cy="5637400"/>
          </a:xfrm>
          <a:prstGeom prst="rect">
            <a:avLst/>
          </a:prstGeom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951057B4-4319-4181-8EFD-A1D4520AFC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/>
          <a:srcRect l="6626" t="2127" r="28325" b="4560"/>
          <a:stretch/>
        </p:blipFill>
        <p:spPr bwMode="auto">
          <a:xfrm>
            <a:off x="4543752" y="1233804"/>
            <a:ext cx="2202715" cy="56241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圖片 10" descr="DSC00040.JPG">
            <a:extLst>
              <a:ext uri="{FF2B5EF4-FFF2-40B4-BE49-F238E27FC236}">
                <a16:creationId xmlns:a16="http://schemas.microsoft.com/office/drawing/2014/main" id="{88FF7523-FEEE-463E-8CA9-B0F0DBF3476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/>
          <a:srcRect l="524" t="32223" r="877" b="14234"/>
          <a:stretch/>
        </p:blipFill>
        <p:spPr>
          <a:xfrm rot="5400000">
            <a:off x="5250718" y="2944027"/>
            <a:ext cx="5591695" cy="2194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518068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"/>
            <a:ext cx="9144000" cy="1225689"/>
          </a:xfrm>
          <a:solidFill>
            <a:schemeClr val="accent3"/>
          </a:solidFill>
        </p:spPr>
        <p:txBody>
          <a:bodyPr>
            <a:normAutofit/>
          </a:bodyPr>
          <a:lstStyle/>
          <a:p>
            <a:r>
              <a:rPr lang="zh-HK" altLang="en-US" sz="5400" b="1" dirty="0">
                <a:solidFill>
                  <a:schemeClr val="bg2">
                    <a:lumMod val="25000"/>
                  </a:schemeClr>
                </a:solidFill>
              </a:rPr>
              <a:t>大腿後肌之伸展運動</a:t>
            </a:r>
            <a:endParaRPr lang="en-US" sz="54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-31" y="1225688"/>
            <a:ext cx="9144031" cy="5632311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endParaRPr lang="en-US" altLang="zh-HK" sz="3600" dirty="0">
              <a:solidFill>
                <a:schemeClr val="tx1">
                  <a:lumMod val="10000"/>
                </a:schemeClr>
              </a:solidFill>
            </a:endParaRPr>
          </a:p>
          <a:p>
            <a:endParaRPr lang="en-US" altLang="zh-TW" sz="3600" dirty="0">
              <a:solidFill>
                <a:schemeClr val="tx1">
                  <a:lumMod val="10000"/>
                </a:schemeClr>
              </a:solidFill>
            </a:endParaRPr>
          </a:p>
          <a:p>
            <a:endParaRPr lang="en-US" altLang="zh-TW" sz="3600" dirty="0">
              <a:solidFill>
                <a:schemeClr val="tx1">
                  <a:lumMod val="10000"/>
                </a:schemeClr>
              </a:solidFill>
            </a:endParaRPr>
          </a:p>
          <a:p>
            <a:endParaRPr lang="en-US" altLang="zh-TW" sz="3600" dirty="0">
              <a:solidFill>
                <a:schemeClr val="tx1">
                  <a:lumMod val="10000"/>
                </a:schemeClr>
              </a:solidFill>
            </a:endParaRPr>
          </a:p>
          <a:p>
            <a:endParaRPr lang="en-US" altLang="zh-TW" sz="3600" dirty="0">
              <a:solidFill>
                <a:schemeClr val="tx1">
                  <a:lumMod val="10000"/>
                </a:schemeClr>
              </a:solidFill>
            </a:endParaRPr>
          </a:p>
          <a:p>
            <a:endParaRPr lang="en-US" altLang="zh-TW" sz="3600" dirty="0">
              <a:solidFill>
                <a:schemeClr val="tx1">
                  <a:lumMod val="10000"/>
                </a:schemeClr>
              </a:solidFill>
            </a:endParaRPr>
          </a:p>
          <a:p>
            <a:endParaRPr lang="en-US" altLang="zh-TW" sz="3600" dirty="0">
              <a:solidFill>
                <a:schemeClr val="tx1">
                  <a:lumMod val="10000"/>
                </a:schemeClr>
              </a:solidFill>
            </a:endParaRPr>
          </a:p>
          <a:p>
            <a:endParaRPr lang="en-US" altLang="zh-TW" sz="3600" dirty="0">
              <a:solidFill>
                <a:schemeClr val="tx1">
                  <a:lumMod val="10000"/>
                </a:schemeClr>
              </a:solidFill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en-US" altLang="zh-TW" sz="3600" dirty="0">
              <a:solidFill>
                <a:schemeClr val="tx1">
                  <a:lumMod val="10000"/>
                </a:schemeClr>
              </a:solidFill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en-US" altLang="zh-TW" sz="3600" dirty="0">
              <a:solidFill>
                <a:schemeClr val="tx1">
                  <a:lumMod val="10000"/>
                </a:schemeClr>
              </a:solidFill>
            </a:endParaRPr>
          </a:p>
        </p:txBody>
      </p:sp>
      <p:pic>
        <p:nvPicPr>
          <p:cNvPr id="5" name="圖片 4" descr="DSC02989.JPG">
            <a:extLst>
              <a:ext uri="{FF2B5EF4-FFF2-40B4-BE49-F238E27FC236}">
                <a16:creationId xmlns:a16="http://schemas.microsoft.com/office/drawing/2014/main" id="{763EB9B0-19C4-4B30-B75A-9DA1111571B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r="10788" b="12359"/>
          <a:stretch/>
        </p:blipFill>
        <p:spPr>
          <a:xfrm>
            <a:off x="-31" y="1225687"/>
            <a:ext cx="3931951" cy="5634167"/>
          </a:xfrm>
          <a:prstGeom prst="rect">
            <a:avLst/>
          </a:prstGeom>
        </p:spPr>
      </p:pic>
      <p:pic>
        <p:nvPicPr>
          <p:cNvPr id="7" name="圖片 6" descr="DSC03070.JPG">
            <a:extLst>
              <a:ext uri="{FF2B5EF4-FFF2-40B4-BE49-F238E27FC236}">
                <a16:creationId xmlns:a16="http://schemas.microsoft.com/office/drawing/2014/main" id="{2BE6FDC0-1D60-4B3A-9445-F03A787F4FE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6668" t="7500" b="-2328"/>
          <a:stretch/>
        </p:blipFill>
        <p:spPr>
          <a:xfrm>
            <a:off x="5212049" y="1233804"/>
            <a:ext cx="3931951" cy="5758411"/>
          </a:xfrm>
          <a:prstGeom prst="rect">
            <a:avLst/>
          </a:prstGeom>
        </p:spPr>
      </p:pic>
      <p:sp>
        <p:nvSpPr>
          <p:cNvPr id="6" name="TextBox 3">
            <a:extLst>
              <a:ext uri="{FF2B5EF4-FFF2-40B4-BE49-F238E27FC236}">
                <a16:creationId xmlns:a16="http://schemas.microsoft.com/office/drawing/2014/main" id="{62085596-D6F9-435E-B2B5-1199A861D70E}"/>
              </a:ext>
            </a:extLst>
          </p:cNvPr>
          <p:cNvSpPr txBox="1"/>
          <p:nvPr/>
        </p:nvSpPr>
        <p:spPr>
          <a:xfrm>
            <a:off x="0" y="1225689"/>
            <a:ext cx="9144000" cy="5632311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endParaRPr lang="en-US" altLang="zh-TW" sz="4000" dirty="0">
              <a:solidFill>
                <a:schemeClr val="tx2">
                  <a:lumMod val="75000"/>
                </a:schemeClr>
              </a:solidFill>
            </a:endParaRPr>
          </a:p>
          <a:p>
            <a:endParaRPr lang="en-US" altLang="zh-TW" sz="4000" dirty="0">
              <a:solidFill>
                <a:schemeClr val="tx2">
                  <a:lumMod val="75000"/>
                </a:schemeClr>
              </a:solidFill>
            </a:endParaRPr>
          </a:p>
          <a:p>
            <a:endParaRPr lang="en-US" altLang="zh-TW" sz="4000" dirty="0">
              <a:solidFill>
                <a:schemeClr val="tx2">
                  <a:lumMod val="75000"/>
                </a:schemeClr>
              </a:solidFill>
            </a:endParaRPr>
          </a:p>
          <a:p>
            <a:endParaRPr lang="en-US" altLang="zh-TW" sz="4000" dirty="0">
              <a:solidFill>
                <a:schemeClr val="tx2">
                  <a:lumMod val="75000"/>
                </a:schemeClr>
              </a:solidFill>
            </a:endParaRPr>
          </a:p>
          <a:p>
            <a:endParaRPr lang="en-US" altLang="zh-TW" sz="4000" dirty="0">
              <a:solidFill>
                <a:schemeClr val="tx2">
                  <a:lumMod val="75000"/>
                </a:schemeClr>
              </a:solidFill>
            </a:endParaRPr>
          </a:p>
          <a:p>
            <a:endParaRPr lang="en-US" altLang="zh-TW" sz="4000" dirty="0">
              <a:solidFill>
                <a:schemeClr val="tx2">
                  <a:lumMod val="75000"/>
                </a:schemeClr>
              </a:solidFill>
            </a:endParaRPr>
          </a:p>
          <a:p>
            <a:pPr marL="571500" indent="-571500">
              <a:buFont typeface="Wingdings" panose="05000000000000000000" pitchFamily="2" charset="2"/>
              <a:buChar char="Ø"/>
            </a:pPr>
            <a:endParaRPr lang="en-US" altLang="zh-TW" sz="4000" dirty="0">
              <a:solidFill>
                <a:schemeClr val="tx2">
                  <a:lumMod val="75000"/>
                </a:schemeClr>
              </a:solidFill>
            </a:endParaRPr>
          </a:p>
          <a:p>
            <a:pPr marL="571500" indent="-571500">
              <a:buFont typeface="Wingdings" panose="05000000000000000000" pitchFamily="2" charset="2"/>
              <a:buChar char="Ø"/>
            </a:pPr>
            <a:endParaRPr lang="en-US" altLang="zh-TW" sz="4000" dirty="0">
              <a:solidFill>
                <a:schemeClr val="tx2">
                  <a:lumMod val="75000"/>
                </a:schemeClr>
              </a:solidFill>
            </a:endParaRPr>
          </a:p>
          <a:p>
            <a:pPr marL="571500" indent="-571500">
              <a:buFont typeface="Wingdings" panose="05000000000000000000" pitchFamily="2" charset="2"/>
              <a:buChar char="Ø"/>
            </a:pPr>
            <a:endParaRPr lang="en-US" altLang="zh-TW" sz="4000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8" name="Picture 4" descr="Thigh Back_1">
            <a:extLst>
              <a:ext uri="{FF2B5EF4-FFF2-40B4-BE49-F238E27FC236}">
                <a16:creationId xmlns:a16="http://schemas.microsoft.com/office/drawing/2014/main" id="{BA7B2A12-1505-4606-A591-360AC40EEB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/>
          <a:srcRect l="28352" t="4665" r="21673" b="4336"/>
          <a:stretch/>
        </p:blipFill>
        <p:spPr bwMode="auto">
          <a:xfrm>
            <a:off x="-34397" y="2262887"/>
            <a:ext cx="2911131" cy="3442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6E23F872-EC99-4075-8EB9-8B24F7F86DE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/>
          <a:srcRect l="5759" t="5227" r="8944"/>
          <a:stretch/>
        </p:blipFill>
        <p:spPr bwMode="auto">
          <a:xfrm>
            <a:off x="2941518" y="1233804"/>
            <a:ext cx="2849682" cy="56357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3">
            <a:extLst>
              <a:ext uri="{FF2B5EF4-FFF2-40B4-BE49-F238E27FC236}">
                <a16:creationId xmlns:a16="http://schemas.microsoft.com/office/drawing/2014/main" id="{3223284E-ADED-48ED-8446-B99FA3DFE1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/>
          <a:srcRect l="18484" t="7254" r="19330" b="2542"/>
          <a:stretch/>
        </p:blipFill>
        <p:spPr bwMode="auto">
          <a:xfrm>
            <a:off x="5852160" y="1235694"/>
            <a:ext cx="3276600" cy="26702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4">
            <a:extLst>
              <a:ext uri="{FF2B5EF4-FFF2-40B4-BE49-F238E27FC236}">
                <a16:creationId xmlns:a16="http://schemas.microsoft.com/office/drawing/2014/main" id="{852CB80B-BDA1-4E8B-8168-485590CA2C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/>
          <a:srcRect l="15964" r="15498"/>
          <a:stretch/>
        </p:blipFill>
        <p:spPr bwMode="auto">
          <a:xfrm>
            <a:off x="5852160" y="4187757"/>
            <a:ext cx="3257474" cy="26702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13021604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"/>
            <a:ext cx="9128759" cy="1246033"/>
          </a:xfrm>
          <a:solidFill>
            <a:schemeClr val="accent3"/>
          </a:solidFill>
        </p:spPr>
        <p:txBody>
          <a:bodyPr>
            <a:normAutofit/>
          </a:bodyPr>
          <a:lstStyle/>
          <a:p>
            <a:r>
              <a:rPr lang="zh-HK" altLang="en-US" sz="5400" b="1" dirty="0">
                <a:solidFill>
                  <a:schemeClr val="bg2">
                    <a:lumMod val="25000"/>
                  </a:schemeClr>
                </a:solidFill>
              </a:rPr>
              <a:t>小腿後肌之伸展運動</a:t>
            </a:r>
            <a:endParaRPr lang="en-US" sz="54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241" y="1246032"/>
            <a:ext cx="9144000" cy="5632311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endParaRPr lang="en-US" altLang="zh-TW" sz="4000" dirty="0">
              <a:solidFill>
                <a:schemeClr val="tx2">
                  <a:lumMod val="75000"/>
                </a:schemeClr>
              </a:solidFill>
            </a:endParaRPr>
          </a:p>
          <a:p>
            <a:endParaRPr lang="en-US" altLang="zh-TW" sz="4000" dirty="0">
              <a:solidFill>
                <a:schemeClr val="tx2">
                  <a:lumMod val="75000"/>
                </a:schemeClr>
              </a:solidFill>
            </a:endParaRPr>
          </a:p>
          <a:p>
            <a:endParaRPr lang="en-US" altLang="zh-TW" sz="4000" dirty="0">
              <a:solidFill>
                <a:schemeClr val="tx2">
                  <a:lumMod val="75000"/>
                </a:schemeClr>
              </a:solidFill>
            </a:endParaRPr>
          </a:p>
          <a:p>
            <a:endParaRPr lang="en-US" altLang="zh-TW" sz="4000" dirty="0">
              <a:solidFill>
                <a:schemeClr val="tx2">
                  <a:lumMod val="75000"/>
                </a:schemeClr>
              </a:solidFill>
            </a:endParaRPr>
          </a:p>
          <a:p>
            <a:endParaRPr lang="en-US" altLang="zh-TW" sz="4000" dirty="0">
              <a:solidFill>
                <a:schemeClr val="tx2">
                  <a:lumMod val="75000"/>
                </a:schemeClr>
              </a:solidFill>
            </a:endParaRPr>
          </a:p>
          <a:p>
            <a:endParaRPr lang="en-US" altLang="zh-TW" sz="4000" dirty="0">
              <a:solidFill>
                <a:schemeClr val="tx2">
                  <a:lumMod val="75000"/>
                </a:schemeClr>
              </a:solidFill>
            </a:endParaRPr>
          </a:p>
          <a:p>
            <a:pPr marL="571500" indent="-571500">
              <a:buFont typeface="Wingdings" panose="05000000000000000000" pitchFamily="2" charset="2"/>
              <a:buChar char="Ø"/>
            </a:pPr>
            <a:endParaRPr lang="en-US" altLang="zh-TW" sz="4000" dirty="0">
              <a:solidFill>
                <a:schemeClr val="tx2">
                  <a:lumMod val="75000"/>
                </a:schemeClr>
              </a:solidFill>
            </a:endParaRPr>
          </a:p>
          <a:p>
            <a:pPr marL="571500" indent="-571500">
              <a:buFont typeface="Wingdings" panose="05000000000000000000" pitchFamily="2" charset="2"/>
              <a:buChar char="Ø"/>
            </a:pPr>
            <a:endParaRPr lang="en-US" altLang="zh-TW" sz="4000" dirty="0">
              <a:solidFill>
                <a:schemeClr val="tx2">
                  <a:lumMod val="75000"/>
                </a:schemeClr>
              </a:solidFill>
            </a:endParaRPr>
          </a:p>
          <a:p>
            <a:pPr marL="571500" indent="-571500">
              <a:buFont typeface="Wingdings" panose="05000000000000000000" pitchFamily="2" charset="2"/>
              <a:buChar char="Ø"/>
            </a:pPr>
            <a:endParaRPr lang="en-US" altLang="zh-TW" sz="4000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6" name="圖片 5" descr="Heel.jpg">
            <a:extLst>
              <a:ext uri="{FF2B5EF4-FFF2-40B4-BE49-F238E27FC236}">
                <a16:creationId xmlns:a16="http://schemas.microsoft.com/office/drawing/2014/main" id="{9817A9F9-B6EE-45AB-B499-C98963E7031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14833" t="8456" r="5575" b="9201"/>
          <a:stretch/>
        </p:blipFill>
        <p:spPr>
          <a:xfrm>
            <a:off x="-1" y="1225688"/>
            <a:ext cx="3657601" cy="5652656"/>
          </a:xfrm>
          <a:prstGeom prst="rect">
            <a:avLst/>
          </a:prstGeom>
        </p:spPr>
      </p:pic>
      <p:sp>
        <p:nvSpPr>
          <p:cNvPr id="3" name="箭號: 向右 2">
            <a:extLst>
              <a:ext uri="{FF2B5EF4-FFF2-40B4-BE49-F238E27FC236}">
                <a16:creationId xmlns:a16="http://schemas.microsoft.com/office/drawing/2014/main" id="{84C54DC7-0582-4399-9351-8BF214313855}"/>
              </a:ext>
            </a:extLst>
          </p:cNvPr>
          <p:cNvSpPr/>
          <p:nvPr/>
        </p:nvSpPr>
        <p:spPr>
          <a:xfrm>
            <a:off x="2285999" y="5029200"/>
            <a:ext cx="449579" cy="256032"/>
          </a:xfrm>
          <a:prstGeom prst="righ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0" name="Picture 8" descr="Leg Back_2">
            <a:extLst>
              <a:ext uri="{FF2B5EF4-FFF2-40B4-BE49-F238E27FC236}">
                <a16:creationId xmlns:a16="http://schemas.microsoft.com/office/drawing/2014/main" id="{E6CB7AD2-BC48-47E9-BC61-8BF3DC45D9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/>
          <a:srcRect l="6772" t="6104" r="8520" b="6270"/>
          <a:stretch/>
        </p:blipFill>
        <p:spPr bwMode="auto">
          <a:xfrm>
            <a:off x="5471158" y="1225686"/>
            <a:ext cx="3657601" cy="56526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623348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"/>
            <a:ext cx="9144000" cy="1225689"/>
          </a:xfrm>
          <a:solidFill>
            <a:schemeClr val="accent3"/>
          </a:solidFill>
        </p:spPr>
        <p:txBody>
          <a:bodyPr>
            <a:normAutofit/>
          </a:bodyPr>
          <a:lstStyle/>
          <a:p>
            <a:r>
              <a:rPr lang="zh-HK" altLang="en-US" sz="5400" b="1" dirty="0">
                <a:solidFill>
                  <a:schemeClr val="bg2">
                    <a:lumMod val="25000"/>
                  </a:schemeClr>
                </a:solidFill>
              </a:rPr>
              <a:t>腳掌</a:t>
            </a:r>
            <a:r>
              <a:rPr lang="zh-HK" altLang="zh-TW" sz="5400" b="1" dirty="0">
                <a:solidFill>
                  <a:schemeClr val="bg2">
                    <a:lumMod val="25000"/>
                  </a:schemeClr>
                </a:solidFill>
              </a:rPr>
              <a:t>痛</a:t>
            </a:r>
            <a:r>
              <a:rPr lang="zh-HK" altLang="en-US" sz="5400" b="1" dirty="0">
                <a:solidFill>
                  <a:schemeClr val="bg2">
                    <a:lumMod val="25000"/>
                  </a:schemeClr>
                </a:solidFill>
              </a:rPr>
              <a:t>患</a:t>
            </a:r>
            <a:endParaRPr lang="en-US" sz="54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1225689"/>
            <a:ext cx="9144000" cy="569386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TW" altLang="en-US" sz="2800" b="1" u="sng" dirty="0">
                <a:solidFill>
                  <a:schemeClr val="tx2">
                    <a:lumMod val="75000"/>
                  </a:schemeClr>
                </a:solidFill>
              </a:rPr>
              <a:t>腳掌痛</a:t>
            </a:r>
            <a:r>
              <a:rPr lang="en-US" altLang="zh-TW" sz="2800" b="1" dirty="0">
                <a:solidFill>
                  <a:schemeClr val="tx2">
                    <a:lumMod val="75000"/>
                  </a:schemeClr>
                </a:solidFill>
              </a:rPr>
              <a:t>: - </a:t>
            </a:r>
            <a:r>
              <a:rPr lang="zh-TW" altLang="en-US" sz="2800" dirty="0">
                <a:solidFill>
                  <a:schemeClr val="tx2">
                    <a:lumMod val="75000"/>
                  </a:schemeClr>
                </a:solidFill>
              </a:rPr>
              <a:t>高弓足或扁平足 </a:t>
            </a:r>
            <a:r>
              <a:rPr lang="en-US" altLang="zh-TW" sz="2800" dirty="0">
                <a:solidFill>
                  <a:schemeClr val="tx2">
                    <a:lumMod val="75000"/>
                  </a:schemeClr>
                </a:solidFill>
              </a:rPr>
              <a:t>/ </a:t>
            </a:r>
            <a:r>
              <a:rPr lang="zh-TW" altLang="en-US" sz="2800" dirty="0">
                <a:solidFill>
                  <a:schemeClr val="tx2">
                    <a:lumMod val="75000"/>
                  </a:schemeClr>
                </a:solidFill>
              </a:rPr>
              <a:t>足後筋及足跰筋膜過緊、發炎 </a:t>
            </a:r>
            <a:r>
              <a:rPr lang="en-US" altLang="zh-TW" sz="2800" dirty="0">
                <a:solidFill>
                  <a:schemeClr val="tx2">
                    <a:lumMod val="75000"/>
                  </a:schemeClr>
                </a:solidFill>
              </a:rPr>
              <a:t>/  </a:t>
            </a:r>
            <a:r>
              <a:rPr lang="zh-TW" altLang="en-US" sz="2800" dirty="0">
                <a:solidFill>
                  <a:schemeClr val="tx2">
                    <a:lumMod val="75000"/>
                  </a:schemeClr>
                </a:solidFill>
              </a:rPr>
              <a:t>腳掌骨排序系亂</a:t>
            </a:r>
            <a:endParaRPr lang="en-US" altLang="zh-TW" sz="2800" dirty="0">
              <a:solidFill>
                <a:schemeClr val="tx2">
                  <a:lumMod val="75000"/>
                </a:schemeClr>
              </a:solidFill>
            </a:endParaRPr>
          </a:p>
          <a:p>
            <a:endParaRPr lang="en-US" altLang="zh-TW" sz="2800" dirty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zh-TW" altLang="en-US" sz="2800" b="1" u="sng" dirty="0">
                <a:solidFill>
                  <a:schemeClr val="tx2">
                    <a:lumMod val="75000"/>
                  </a:schemeClr>
                </a:solidFill>
              </a:rPr>
              <a:t>姆趾外翻</a:t>
            </a:r>
            <a:r>
              <a:rPr lang="en-US" altLang="zh-TW" sz="2800" b="1" dirty="0">
                <a:solidFill>
                  <a:schemeClr val="tx2">
                    <a:lumMod val="75000"/>
                  </a:schemeClr>
                </a:solidFill>
              </a:rPr>
              <a:t>: -  </a:t>
            </a:r>
            <a:r>
              <a:rPr lang="zh-TW" altLang="en-US" sz="2800" dirty="0">
                <a:solidFill>
                  <a:schemeClr val="tx2">
                    <a:lumMod val="75000"/>
                  </a:schemeClr>
                </a:solidFill>
              </a:rPr>
              <a:t>穿著高跟鞋 </a:t>
            </a:r>
            <a:r>
              <a:rPr lang="en-US" altLang="zh-TW" sz="2800" dirty="0">
                <a:solidFill>
                  <a:schemeClr val="tx2">
                    <a:lumMod val="75000"/>
                  </a:schemeClr>
                </a:solidFill>
              </a:rPr>
              <a:t>/ </a:t>
            </a:r>
            <a:r>
              <a:rPr lang="zh-TW" altLang="en-US" sz="2800" dirty="0">
                <a:solidFill>
                  <a:schemeClr val="tx2">
                    <a:lumMod val="75000"/>
                  </a:schemeClr>
                </a:solidFill>
              </a:rPr>
              <a:t>採用前傾的姿勢站立 </a:t>
            </a:r>
            <a:r>
              <a:rPr lang="en-US" altLang="zh-TW" sz="2800" dirty="0">
                <a:solidFill>
                  <a:schemeClr val="tx2">
                    <a:lumMod val="75000"/>
                  </a:schemeClr>
                </a:solidFill>
              </a:rPr>
              <a:t>/ </a:t>
            </a:r>
            <a:r>
              <a:rPr lang="zh-TW" altLang="en-US" sz="2800" dirty="0">
                <a:solidFill>
                  <a:schemeClr val="tx2">
                    <a:lumMod val="75000"/>
                  </a:schemeClr>
                </a:solidFill>
              </a:rPr>
              <a:t>走路或跑步採用前掌著地 </a:t>
            </a:r>
            <a:r>
              <a:rPr lang="en-US" altLang="zh-TW" sz="2800" dirty="0">
                <a:solidFill>
                  <a:schemeClr val="tx2">
                    <a:lumMod val="75000"/>
                  </a:schemeClr>
                </a:solidFill>
              </a:rPr>
              <a:t>– (</a:t>
            </a:r>
            <a:r>
              <a:rPr lang="zh-TW" altLang="en-US" sz="2800" dirty="0">
                <a:solidFill>
                  <a:schemeClr val="tx2">
                    <a:lumMod val="75000"/>
                  </a:schemeClr>
                </a:solidFill>
              </a:rPr>
              <a:t>姆趾關節增生、變形和鈣化</a:t>
            </a:r>
            <a:r>
              <a:rPr lang="en-US" altLang="zh-TW" sz="2800" dirty="0">
                <a:solidFill>
                  <a:schemeClr val="tx2">
                    <a:lumMod val="75000"/>
                  </a:schemeClr>
                </a:solidFill>
              </a:rPr>
              <a:t>)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endParaRPr lang="en-US" altLang="zh-TW" sz="2800" dirty="0">
              <a:solidFill>
                <a:schemeClr val="tx2">
                  <a:lumMod val="75000"/>
                </a:schemeClr>
              </a:solidFill>
            </a:endParaRPr>
          </a:p>
          <a:p>
            <a:pPr algn="ctr"/>
            <a:r>
              <a:rPr lang="zh-TW" altLang="en-US" sz="2800" b="1" u="sng" dirty="0">
                <a:solidFill>
                  <a:schemeClr val="tx2">
                    <a:lumMod val="75000"/>
                  </a:schemeClr>
                </a:solidFill>
              </a:rPr>
              <a:t>治療方法</a:t>
            </a:r>
            <a:endParaRPr lang="en-US" altLang="zh-TW" sz="2800" b="1" u="sng" dirty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zh-TW" altLang="en-US" sz="2800" b="1" u="sng" dirty="0">
                <a:solidFill>
                  <a:schemeClr val="tx2">
                    <a:lumMod val="75000"/>
                  </a:schemeClr>
                </a:solidFill>
              </a:rPr>
              <a:t>腳掌痛</a:t>
            </a:r>
            <a:r>
              <a:rPr lang="en-US" altLang="zh-TW" sz="2800" b="1" dirty="0">
                <a:solidFill>
                  <a:schemeClr val="tx2">
                    <a:lumMod val="75000"/>
                  </a:schemeClr>
                </a:solidFill>
              </a:rPr>
              <a:t>: - </a:t>
            </a:r>
            <a:r>
              <a:rPr lang="zh-TW" altLang="en-US" sz="2800" dirty="0">
                <a:solidFill>
                  <a:schemeClr val="tx2">
                    <a:lumMod val="75000"/>
                  </a:schemeClr>
                </a:solidFill>
              </a:rPr>
              <a:t>加鞋墊在腳橋處 </a:t>
            </a:r>
            <a:r>
              <a:rPr lang="en-US" altLang="zh-TW" sz="2800" dirty="0">
                <a:solidFill>
                  <a:schemeClr val="tx2">
                    <a:lumMod val="75000"/>
                  </a:schemeClr>
                </a:solidFill>
              </a:rPr>
              <a:t>/ </a:t>
            </a:r>
            <a:r>
              <a:rPr lang="zh-TW" altLang="en-US" sz="2800" dirty="0">
                <a:solidFill>
                  <a:schemeClr val="tx2">
                    <a:lumMod val="75000"/>
                  </a:schemeClr>
                </a:solidFill>
              </a:rPr>
              <a:t>用幼身圓通放在地面 </a:t>
            </a:r>
            <a:r>
              <a:rPr lang="en-US" altLang="zh-TW" sz="2800" dirty="0">
                <a:solidFill>
                  <a:schemeClr val="tx2">
                    <a:lumMod val="75000"/>
                  </a:schemeClr>
                </a:solidFill>
              </a:rPr>
              <a:t>- </a:t>
            </a:r>
            <a:r>
              <a:rPr lang="zh-TW" altLang="en-US" sz="2800" dirty="0">
                <a:solidFill>
                  <a:schemeClr val="tx2">
                    <a:lumMod val="75000"/>
                  </a:schemeClr>
                </a:solidFill>
              </a:rPr>
              <a:t>將脚掌、脚跟踏在其上，滾動按壓 </a:t>
            </a:r>
            <a:r>
              <a:rPr lang="en-US" altLang="zh-TW" sz="2800" dirty="0">
                <a:solidFill>
                  <a:schemeClr val="tx2">
                    <a:lumMod val="75000"/>
                  </a:schemeClr>
                </a:solidFill>
              </a:rPr>
              <a:t>/ </a:t>
            </a:r>
            <a:r>
              <a:rPr lang="zh-TW" altLang="en-US" sz="2800" dirty="0">
                <a:solidFill>
                  <a:schemeClr val="tx2">
                    <a:lumMod val="75000"/>
                  </a:schemeClr>
                </a:solidFill>
              </a:rPr>
              <a:t>扁平足患者多做肌力鍛鍊</a:t>
            </a:r>
            <a:endParaRPr lang="en-US" altLang="zh-TW" sz="2800" dirty="0">
              <a:solidFill>
                <a:schemeClr val="tx2">
                  <a:lumMod val="75000"/>
                </a:schemeClr>
              </a:solidFill>
            </a:endParaRPr>
          </a:p>
          <a:p>
            <a:endParaRPr lang="en-US" altLang="zh-TW" sz="2800" dirty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zh-TW" altLang="en-US" sz="2800" b="1" u="sng" dirty="0">
                <a:solidFill>
                  <a:schemeClr val="tx2">
                    <a:lumMod val="75000"/>
                  </a:schemeClr>
                </a:solidFill>
              </a:rPr>
              <a:t>姆趾外翻</a:t>
            </a:r>
            <a:r>
              <a:rPr lang="en-US" altLang="zh-TW" sz="2800" b="1" dirty="0">
                <a:solidFill>
                  <a:schemeClr val="tx2">
                    <a:lumMod val="75000"/>
                  </a:schemeClr>
                </a:solidFill>
              </a:rPr>
              <a:t>: - </a:t>
            </a:r>
            <a:r>
              <a:rPr lang="zh-TW" altLang="en-US" sz="2800" dirty="0">
                <a:solidFill>
                  <a:schemeClr val="tx2">
                    <a:lumMod val="75000"/>
                  </a:schemeClr>
                </a:solidFill>
              </a:rPr>
              <a:t>少穿著高跟鞋 </a:t>
            </a:r>
            <a:r>
              <a:rPr lang="en-US" altLang="zh-TW" sz="2800" dirty="0">
                <a:solidFill>
                  <a:schemeClr val="tx2">
                    <a:lumMod val="75000"/>
                  </a:schemeClr>
                </a:solidFill>
              </a:rPr>
              <a:t>/ </a:t>
            </a:r>
            <a:r>
              <a:rPr lang="zh-TW" altLang="en-US" sz="2800" dirty="0">
                <a:solidFill>
                  <a:schemeClr val="tx2">
                    <a:lumMod val="75000"/>
                  </a:schemeClr>
                </a:solidFill>
              </a:rPr>
              <a:t>採用後傾的姿勢站立 </a:t>
            </a:r>
            <a:r>
              <a:rPr lang="en-US" altLang="zh-TW" sz="2800" dirty="0">
                <a:solidFill>
                  <a:schemeClr val="tx2">
                    <a:lumMod val="75000"/>
                  </a:schemeClr>
                </a:solidFill>
              </a:rPr>
              <a:t>/ </a:t>
            </a:r>
            <a:r>
              <a:rPr lang="zh-TW" altLang="en-US" sz="2800" dirty="0">
                <a:solidFill>
                  <a:schemeClr val="tx2">
                    <a:lumMod val="75000"/>
                  </a:schemeClr>
                </a:solidFill>
              </a:rPr>
              <a:t>走路或跑步採用腳跟著地  </a:t>
            </a:r>
            <a:r>
              <a:rPr lang="en-US" altLang="zh-TW" sz="2800" dirty="0">
                <a:solidFill>
                  <a:schemeClr val="tx2">
                    <a:lumMod val="75000"/>
                  </a:schemeClr>
                </a:solidFill>
              </a:rPr>
              <a:t>/ </a:t>
            </a:r>
            <a:r>
              <a:rPr lang="zh-TW" altLang="en-US" sz="2800" dirty="0">
                <a:solidFill>
                  <a:schemeClr val="tx2">
                    <a:lumMod val="75000"/>
                  </a:schemeClr>
                </a:solidFill>
              </a:rPr>
              <a:t>姆趾關節做拉筋</a:t>
            </a:r>
            <a:endParaRPr lang="en-US" altLang="zh-TW" sz="2800" dirty="0">
              <a:solidFill>
                <a:schemeClr val="tx2">
                  <a:lumMod val="75000"/>
                </a:schemeClr>
              </a:solidFill>
            </a:endParaRPr>
          </a:p>
          <a:p>
            <a:endParaRPr lang="en-US" altLang="zh-TW" sz="2800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336355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"/>
            <a:ext cx="9144000" cy="1225689"/>
          </a:xfrm>
          <a:solidFill>
            <a:schemeClr val="accent3"/>
          </a:solidFill>
        </p:spPr>
        <p:txBody>
          <a:bodyPr>
            <a:normAutofit/>
          </a:bodyPr>
          <a:lstStyle/>
          <a:p>
            <a:r>
              <a:rPr lang="zh-HK" altLang="en-US" b="1" dirty="0">
                <a:solidFill>
                  <a:schemeClr val="bg2">
                    <a:lumMod val="25000"/>
                  </a:schemeClr>
                </a:solidFill>
              </a:rPr>
              <a:t>腳掌之伸展運動</a:t>
            </a:r>
            <a:endParaRPr lang="en-US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1225688"/>
            <a:ext cx="9144000" cy="575542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Ø"/>
            </a:pPr>
            <a:r>
              <a:rPr lang="zh-TW" altLang="en-US" sz="3200" dirty="0">
                <a:solidFill>
                  <a:schemeClr val="tx2">
                    <a:lumMod val="75000"/>
                  </a:schemeClr>
                </a:solidFill>
              </a:rPr>
              <a:t>穿著高跟鞋、採用前傾的姿勢站立和走路</a:t>
            </a:r>
            <a:endParaRPr lang="en-US" altLang="zh-TW" sz="3200" dirty="0">
              <a:solidFill>
                <a:schemeClr val="tx2">
                  <a:lumMod val="75000"/>
                </a:schemeClr>
              </a:solidFill>
            </a:endParaRP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zh-TW" altLang="en-US" sz="3200" dirty="0">
                <a:solidFill>
                  <a:schemeClr val="tx2">
                    <a:lumMod val="75000"/>
                  </a:schemeClr>
                </a:solidFill>
              </a:rPr>
              <a:t>腳趾關節不勝負荷，導致增生、變形和鈣化</a:t>
            </a:r>
            <a:endParaRPr lang="en-US" altLang="zh-TW" sz="3200" dirty="0">
              <a:solidFill>
                <a:schemeClr val="tx2">
                  <a:lumMod val="75000"/>
                </a:schemeClr>
              </a:solidFill>
            </a:endParaRPr>
          </a:p>
          <a:p>
            <a:pPr marL="571500" indent="-571500">
              <a:buFont typeface="Wingdings" panose="05000000000000000000" pitchFamily="2" charset="2"/>
              <a:buChar char="Ø"/>
            </a:pPr>
            <a:endParaRPr lang="en-US" altLang="zh-TW" sz="800" dirty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zh-TW" altLang="en-US" sz="3200" b="1" u="sng" dirty="0">
                <a:solidFill>
                  <a:schemeClr val="tx2">
                    <a:lumMod val="75000"/>
                  </a:schemeClr>
                </a:solidFill>
              </a:rPr>
              <a:t>治療法</a:t>
            </a:r>
            <a:r>
              <a:rPr lang="zh-TW" altLang="en-US" sz="3200" b="1" dirty="0">
                <a:solidFill>
                  <a:schemeClr val="tx2">
                    <a:lumMod val="75000"/>
                  </a:schemeClr>
                </a:solidFill>
              </a:rPr>
              <a:t>：</a:t>
            </a:r>
            <a:r>
              <a:rPr lang="zh-TW" altLang="en-US" sz="3200" dirty="0">
                <a:solidFill>
                  <a:schemeClr val="tx2">
                    <a:lumMod val="75000"/>
                  </a:schemeClr>
                </a:solidFill>
              </a:rPr>
              <a:t>把姆趾向後捲曲和擠壓關節</a:t>
            </a:r>
            <a:endParaRPr lang="en-US" altLang="zh-TW" sz="3200" dirty="0">
              <a:solidFill>
                <a:schemeClr val="tx2">
                  <a:lumMod val="75000"/>
                </a:schemeClr>
              </a:solidFill>
            </a:endParaRPr>
          </a:p>
          <a:p>
            <a:endParaRPr lang="en-US" altLang="zh-TW" sz="2800" dirty="0">
              <a:solidFill>
                <a:schemeClr val="tx1">
                  <a:lumMod val="10000"/>
                </a:schemeClr>
              </a:solidFill>
            </a:endParaRPr>
          </a:p>
          <a:p>
            <a:pPr marL="571500" indent="-571500">
              <a:buFont typeface="Wingdings" panose="05000000000000000000" pitchFamily="2" charset="2"/>
              <a:buChar char="Ø"/>
            </a:pPr>
            <a:endParaRPr lang="en-US" altLang="zh-TW" sz="2800" dirty="0">
              <a:solidFill>
                <a:schemeClr val="tx1">
                  <a:lumMod val="10000"/>
                </a:schemeClr>
              </a:solidFill>
            </a:endParaRPr>
          </a:p>
          <a:p>
            <a:pPr marL="571500" indent="-571500">
              <a:buFont typeface="Wingdings" panose="05000000000000000000" pitchFamily="2" charset="2"/>
              <a:buChar char="Ø"/>
            </a:pPr>
            <a:endParaRPr lang="en-US" altLang="zh-TW" sz="2800" dirty="0">
              <a:solidFill>
                <a:schemeClr val="tx1">
                  <a:lumMod val="10000"/>
                </a:schemeClr>
              </a:solidFill>
            </a:endParaRPr>
          </a:p>
          <a:p>
            <a:pPr marL="571500" indent="-571500">
              <a:buFont typeface="Wingdings" panose="05000000000000000000" pitchFamily="2" charset="2"/>
              <a:buChar char="Ø"/>
            </a:pPr>
            <a:endParaRPr lang="en-US" altLang="zh-TW" sz="2800" dirty="0">
              <a:solidFill>
                <a:schemeClr val="tx1">
                  <a:lumMod val="10000"/>
                </a:schemeClr>
              </a:solidFill>
            </a:endParaRPr>
          </a:p>
          <a:p>
            <a:pPr marL="571500" indent="-571500">
              <a:buFont typeface="Wingdings" panose="05000000000000000000" pitchFamily="2" charset="2"/>
              <a:buChar char="Ø"/>
            </a:pPr>
            <a:endParaRPr lang="en-US" altLang="zh-TW" sz="2800" dirty="0">
              <a:solidFill>
                <a:schemeClr val="tx1">
                  <a:lumMod val="10000"/>
                </a:schemeClr>
              </a:solidFill>
            </a:endParaRPr>
          </a:p>
          <a:p>
            <a:pPr marL="571500" indent="-571500">
              <a:buFont typeface="Wingdings" panose="05000000000000000000" pitchFamily="2" charset="2"/>
              <a:buChar char="Ø"/>
            </a:pPr>
            <a:endParaRPr lang="en-US" altLang="zh-TW" sz="2800" dirty="0">
              <a:solidFill>
                <a:schemeClr val="tx1">
                  <a:lumMod val="10000"/>
                </a:schemeClr>
              </a:solidFill>
            </a:endParaRPr>
          </a:p>
          <a:p>
            <a:pPr marL="571500" indent="-571500">
              <a:buFont typeface="Wingdings" panose="05000000000000000000" pitchFamily="2" charset="2"/>
              <a:buChar char="Ø"/>
            </a:pPr>
            <a:endParaRPr lang="en-US" altLang="zh-TW" sz="2800" dirty="0">
              <a:solidFill>
                <a:schemeClr val="tx1">
                  <a:lumMod val="10000"/>
                </a:schemeClr>
              </a:solidFill>
            </a:endParaRPr>
          </a:p>
          <a:p>
            <a:pPr marL="571500" indent="-571500">
              <a:buFont typeface="Wingdings" panose="05000000000000000000" pitchFamily="2" charset="2"/>
              <a:buChar char="Ø"/>
            </a:pPr>
            <a:endParaRPr lang="en-US" altLang="zh-TW" sz="2800" dirty="0">
              <a:solidFill>
                <a:schemeClr val="tx1">
                  <a:lumMod val="10000"/>
                </a:schemeClr>
              </a:solidFill>
            </a:endParaRPr>
          </a:p>
          <a:p>
            <a:endParaRPr lang="en-US" altLang="zh-TW" sz="4000" dirty="0">
              <a:solidFill>
                <a:schemeClr val="tx1">
                  <a:lumMod val="10000"/>
                </a:schemeClr>
              </a:solidFill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06D553B7-DACA-4B95-98C4-E70BE98E252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50" t="395" r="24058" b="12963"/>
          <a:stretch/>
        </p:blipFill>
        <p:spPr>
          <a:xfrm>
            <a:off x="0" y="3479316"/>
            <a:ext cx="4443154" cy="3378684"/>
          </a:xfrm>
          <a:prstGeom prst="rect">
            <a:avLst/>
          </a:prstGeom>
        </p:spPr>
      </p:pic>
      <p:pic>
        <p:nvPicPr>
          <p:cNvPr id="6" name="Picture 2" descr="F:\Photo album\Stretching 2015_5\CAM04575.jpg">
            <a:extLst>
              <a:ext uri="{FF2B5EF4-FFF2-40B4-BE49-F238E27FC236}">
                <a16:creationId xmlns:a16="http://schemas.microsoft.com/office/drawing/2014/main" id="{1A9833AC-3175-4A24-AC90-DECD9CD5461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3" r="16271"/>
          <a:stretch/>
        </p:blipFill>
        <p:spPr bwMode="auto">
          <a:xfrm>
            <a:off x="4995860" y="3479316"/>
            <a:ext cx="4148140" cy="3378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箭號: 弧形右彎 6">
            <a:extLst>
              <a:ext uri="{FF2B5EF4-FFF2-40B4-BE49-F238E27FC236}">
                <a16:creationId xmlns:a16="http://schemas.microsoft.com/office/drawing/2014/main" id="{955908A7-8070-4E5A-BAAE-CD9A85A34E3C}"/>
              </a:ext>
            </a:extLst>
          </p:cNvPr>
          <p:cNvSpPr/>
          <p:nvPr/>
        </p:nvSpPr>
        <p:spPr>
          <a:xfrm>
            <a:off x="4993268" y="5386605"/>
            <a:ext cx="609600" cy="1505714"/>
          </a:xfrm>
          <a:prstGeom prst="curvedRigh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449103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"/>
            <a:ext cx="9144000" cy="1225689"/>
          </a:xfrm>
          <a:solidFill>
            <a:schemeClr val="accent3"/>
          </a:solidFill>
        </p:spPr>
        <p:txBody>
          <a:bodyPr>
            <a:normAutofit/>
          </a:bodyPr>
          <a:lstStyle/>
          <a:p>
            <a:r>
              <a:rPr lang="zh-HK" altLang="en-US" sz="4800" b="1" dirty="0">
                <a:solidFill>
                  <a:schemeClr val="bg2">
                    <a:lumMod val="25000"/>
                  </a:schemeClr>
                </a:solidFill>
              </a:rPr>
              <a:t>抝柴之伸展運動</a:t>
            </a:r>
            <a:endParaRPr lang="en-US" sz="48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1225689"/>
            <a:ext cx="9144000" cy="5632311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endParaRPr lang="en-US" altLang="zh-TW" sz="4000" dirty="0">
              <a:solidFill>
                <a:schemeClr val="tx2">
                  <a:lumMod val="75000"/>
                </a:schemeClr>
              </a:solidFill>
            </a:endParaRPr>
          </a:p>
          <a:p>
            <a:endParaRPr lang="en-US" altLang="zh-TW" sz="4000" dirty="0">
              <a:solidFill>
                <a:schemeClr val="tx2">
                  <a:lumMod val="75000"/>
                </a:schemeClr>
              </a:solidFill>
            </a:endParaRPr>
          </a:p>
          <a:p>
            <a:endParaRPr lang="en-US" altLang="zh-TW" sz="4000" dirty="0">
              <a:solidFill>
                <a:schemeClr val="tx2">
                  <a:lumMod val="75000"/>
                </a:schemeClr>
              </a:solidFill>
            </a:endParaRPr>
          </a:p>
          <a:p>
            <a:endParaRPr lang="en-US" altLang="zh-TW" sz="4000" dirty="0">
              <a:solidFill>
                <a:schemeClr val="tx2">
                  <a:lumMod val="75000"/>
                </a:schemeClr>
              </a:solidFill>
            </a:endParaRPr>
          </a:p>
          <a:p>
            <a:endParaRPr lang="en-US" altLang="zh-TW" sz="4000" dirty="0">
              <a:solidFill>
                <a:schemeClr val="tx2">
                  <a:lumMod val="75000"/>
                </a:schemeClr>
              </a:solidFill>
            </a:endParaRPr>
          </a:p>
          <a:p>
            <a:endParaRPr lang="en-US" altLang="zh-TW" sz="4000" dirty="0">
              <a:solidFill>
                <a:schemeClr val="tx2">
                  <a:lumMod val="75000"/>
                </a:schemeClr>
              </a:solidFill>
            </a:endParaRPr>
          </a:p>
          <a:p>
            <a:pPr marL="571500" indent="-571500">
              <a:buFont typeface="Wingdings" panose="05000000000000000000" pitchFamily="2" charset="2"/>
              <a:buChar char="Ø"/>
            </a:pPr>
            <a:endParaRPr lang="en-US" altLang="zh-TW" sz="4000" dirty="0">
              <a:solidFill>
                <a:schemeClr val="tx2">
                  <a:lumMod val="75000"/>
                </a:schemeClr>
              </a:solidFill>
            </a:endParaRPr>
          </a:p>
          <a:p>
            <a:pPr marL="571500" indent="-571500">
              <a:buFont typeface="Wingdings" panose="05000000000000000000" pitchFamily="2" charset="2"/>
              <a:buChar char="Ø"/>
            </a:pPr>
            <a:endParaRPr lang="en-US" altLang="zh-TW" sz="4000" dirty="0">
              <a:solidFill>
                <a:schemeClr val="tx2">
                  <a:lumMod val="75000"/>
                </a:schemeClr>
              </a:solidFill>
            </a:endParaRPr>
          </a:p>
          <a:p>
            <a:pPr marL="571500" indent="-571500">
              <a:buFont typeface="Wingdings" panose="05000000000000000000" pitchFamily="2" charset="2"/>
              <a:buChar char="Ø"/>
            </a:pPr>
            <a:endParaRPr lang="en-US" altLang="zh-TW" sz="4000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10" name="圖片 9" descr="DSC02989.JPG">
            <a:extLst>
              <a:ext uri="{FF2B5EF4-FFF2-40B4-BE49-F238E27FC236}">
                <a16:creationId xmlns:a16="http://schemas.microsoft.com/office/drawing/2014/main" id="{1083AFE0-CB87-48E3-8982-4F719BDD988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r="12575" b="14157"/>
          <a:stretch/>
        </p:blipFill>
        <p:spPr>
          <a:xfrm>
            <a:off x="30449" y="1225688"/>
            <a:ext cx="3931951" cy="5631412"/>
          </a:xfrm>
          <a:prstGeom prst="rect">
            <a:avLst/>
          </a:prstGeom>
        </p:spPr>
      </p:pic>
      <p:pic>
        <p:nvPicPr>
          <p:cNvPr id="11" name="圖片 10" descr="DSC03070.JPG">
            <a:extLst>
              <a:ext uri="{FF2B5EF4-FFF2-40B4-BE49-F238E27FC236}">
                <a16:creationId xmlns:a16="http://schemas.microsoft.com/office/drawing/2014/main" id="{3149B96A-0763-4AE3-9C42-B44A922E040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9697" t="9528"/>
          <a:stretch/>
        </p:blipFill>
        <p:spPr>
          <a:xfrm>
            <a:off x="5196840" y="1215218"/>
            <a:ext cx="3931951" cy="5678250"/>
          </a:xfrm>
          <a:prstGeom prst="rect">
            <a:avLst/>
          </a:prstGeom>
        </p:spPr>
      </p:pic>
      <p:sp>
        <p:nvSpPr>
          <p:cNvPr id="3" name="箭號: 向下 2">
            <a:extLst>
              <a:ext uri="{FF2B5EF4-FFF2-40B4-BE49-F238E27FC236}">
                <a16:creationId xmlns:a16="http://schemas.microsoft.com/office/drawing/2014/main" id="{09D9C250-0059-4636-85CA-393B76F87359}"/>
              </a:ext>
            </a:extLst>
          </p:cNvPr>
          <p:cNvSpPr/>
          <p:nvPr/>
        </p:nvSpPr>
        <p:spPr>
          <a:xfrm rot="16200000">
            <a:off x="4495793" y="5181607"/>
            <a:ext cx="228600" cy="2514586"/>
          </a:xfrm>
          <a:prstGeom prst="down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5206514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"/>
            <a:ext cx="9144000" cy="1225689"/>
          </a:xfrm>
          <a:solidFill>
            <a:schemeClr val="accent3"/>
          </a:solidFill>
        </p:spPr>
        <p:txBody>
          <a:bodyPr>
            <a:normAutofit/>
          </a:bodyPr>
          <a:lstStyle/>
          <a:p>
            <a:r>
              <a:rPr lang="zh-HK" altLang="en-US" sz="5400" b="1" dirty="0">
                <a:solidFill>
                  <a:schemeClr val="bg2">
                    <a:lumMod val="25000"/>
                  </a:schemeClr>
                </a:solidFill>
              </a:rPr>
              <a:t>扁平足之肌力鍛鍊</a:t>
            </a:r>
            <a:endParaRPr lang="en-US" sz="54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1225689"/>
            <a:ext cx="9144000" cy="5632311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endParaRPr lang="en-US" altLang="zh-TW" sz="4000" dirty="0">
              <a:solidFill>
                <a:schemeClr val="tx2">
                  <a:lumMod val="75000"/>
                </a:schemeClr>
              </a:solidFill>
            </a:endParaRPr>
          </a:p>
          <a:p>
            <a:endParaRPr lang="en-US" altLang="zh-TW" sz="4000" dirty="0">
              <a:solidFill>
                <a:schemeClr val="tx2">
                  <a:lumMod val="75000"/>
                </a:schemeClr>
              </a:solidFill>
            </a:endParaRPr>
          </a:p>
          <a:p>
            <a:endParaRPr lang="en-US" altLang="zh-TW" sz="4000" dirty="0">
              <a:solidFill>
                <a:schemeClr val="tx2">
                  <a:lumMod val="75000"/>
                </a:schemeClr>
              </a:solidFill>
            </a:endParaRPr>
          </a:p>
          <a:p>
            <a:endParaRPr lang="en-US" altLang="zh-TW" sz="4000" dirty="0">
              <a:solidFill>
                <a:schemeClr val="tx2">
                  <a:lumMod val="75000"/>
                </a:schemeClr>
              </a:solidFill>
            </a:endParaRPr>
          </a:p>
          <a:p>
            <a:endParaRPr lang="en-US" altLang="zh-TW" sz="4000" dirty="0">
              <a:solidFill>
                <a:schemeClr val="tx2">
                  <a:lumMod val="75000"/>
                </a:schemeClr>
              </a:solidFill>
            </a:endParaRPr>
          </a:p>
          <a:p>
            <a:endParaRPr lang="en-US" altLang="zh-TW" sz="4000" dirty="0">
              <a:solidFill>
                <a:schemeClr val="tx2">
                  <a:lumMod val="75000"/>
                </a:schemeClr>
              </a:solidFill>
            </a:endParaRPr>
          </a:p>
          <a:p>
            <a:pPr marL="571500" indent="-571500">
              <a:buFont typeface="Wingdings" panose="05000000000000000000" pitchFamily="2" charset="2"/>
              <a:buChar char="Ø"/>
            </a:pPr>
            <a:endParaRPr lang="en-US" altLang="zh-TW" sz="4000" dirty="0">
              <a:solidFill>
                <a:schemeClr val="tx2">
                  <a:lumMod val="75000"/>
                </a:schemeClr>
              </a:solidFill>
            </a:endParaRPr>
          </a:p>
          <a:p>
            <a:pPr marL="571500" indent="-571500">
              <a:buFont typeface="Wingdings" panose="05000000000000000000" pitchFamily="2" charset="2"/>
              <a:buChar char="Ø"/>
            </a:pPr>
            <a:endParaRPr lang="en-US" altLang="zh-TW" sz="4000" dirty="0">
              <a:solidFill>
                <a:schemeClr val="tx2">
                  <a:lumMod val="75000"/>
                </a:schemeClr>
              </a:solidFill>
            </a:endParaRPr>
          </a:p>
          <a:p>
            <a:pPr marL="571500" indent="-571500">
              <a:buFont typeface="Wingdings" panose="05000000000000000000" pitchFamily="2" charset="2"/>
              <a:buChar char="Ø"/>
            </a:pPr>
            <a:endParaRPr lang="en-US" altLang="zh-TW" sz="4000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7" name="Picture 6" descr="DSC03843">
            <a:extLst>
              <a:ext uri="{FF2B5EF4-FFF2-40B4-BE49-F238E27FC236}">
                <a16:creationId xmlns:a16="http://schemas.microsoft.com/office/drawing/2014/main" id="{E1BCC957-48F2-4A3B-9718-45264F9BE4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224141"/>
            <a:ext cx="4225084" cy="56323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DSC03842">
            <a:extLst>
              <a:ext uri="{FF2B5EF4-FFF2-40B4-BE49-F238E27FC236}">
                <a16:creationId xmlns:a16="http://schemas.microsoft.com/office/drawing/2014/main" id="{0E48A119-9FBD-4074-8114-F3AD84D863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17329" y="1219429"/>
            <a:ext cx="4226671" cy="56338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箭號: 向下 2">
            <a:extLst>
              <a:ext uri="{FF2B5EF4-FFF2-40B4-BE49-F238E27FC236}">
                <a16:creationId xmlns:a16="http://schemas.microsoft.com/office/drawing/2014/main" id="{09D9C250-0059-4636-85CA-393B76F87359}"/>
              </a:ext>
            </a:extLst>
          </p:cNvPr>
          <p:cNvSpPr/>
          <p:nvPr/>
        </p:nvSpPr>
        <p:spPr>
          <a:xfrm>
            <a:off x="3505200" y="5257800"/>
            <a:ext cx="304800" cy="978408"/>
          </a:xfrm>
          <a:prstGeom prst="down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箭號: 向下 8">
            <a:extLst>
              <a:ext uri="{FF2B5EF4-FFF2-40B4-BE49-F238E27FC236}">
                <a16:creationId xmlns:a16="http://schemas.microsoft.com/office/drawing/2014/main" id="{C3285A5A-4914-48FC-B4FB-F90A13A2AF7F}"/>
              </a:ext>
            </a:extLst>
          </p:cNvPr>
          <p:cNvSpPr/>
          <p:nvPr/>
        </p:nvSpPr>
        <p:spPr>
          <a:xfrm rot="10647970">
            <a:off x="8574929" y="4653903"/>
            <a:ext cx="304800" cy="978408"/>
          </a:xfrm>
          <a:prstGeom prst="down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0286729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"/>
            <a:ext cx="9144000" cy="1225689"/>
          </a:xfrm>
          <a:solidFill>
            <a:schemeClr val="accent3"/>
          </a:solidFill>
        </p:spPr>
        <p:txBody>
          <a:bodyPr>
            <a:normAutofit/>
          </a:bodyPr>
          <a:lstStyle/>
          <a:p>
            <a:r>
              <a:rPr lang="en-US" altLang="zh-HK" sz="5400" b="1" dirty="0">
                <a:solidFill>
                  <a:schemeClr val="bg2">
                    <a:lumMod val="25000"/>
                  </a:schemeClr>
                </a:solidFill>
              </a:rPr>
              <a:t>(</a:t>
            </a:r>
            <a:r>
              <a:rPr lang="zh-TW" altLang="en-US" sz="5400" b="1" dirty="0">
                <a:solidFill>
                  <a:schemeClr val="bg2">
                    <a:lumMod val="25000"/>
                  </a:schemeClr>
                </a:solidFill>
              </a:rPr>
              <a:t>六</a:t>
            </a:r>
            <a:r>
              <a:rPr lang="en-US" altLang="zh-TW" sz="5400" b="1" dirty="0">
                <a:solidFill>
                  <a:schemeClr val="bg2">
                    <a:lumMod val="25000"/>
                  </a:schemeClr>
                </a:solidFill>
              </a:rPr>
              <a:t>) </a:t>
            </a:r>
            <a:r>
              <a:rPr lang="zh-HK" altLang="zh-TW" sz="5400" b="1" dirty="0">
                <a:solidFill>
                  <a:schemeClr val="bg2">
                    <a:lumMod val="25000"/>
                  </a:schemeClr>
                </a:solidFill>
              </a:rPr>
              <a:t>膝</a:t>
            </a:r>
            <a:r>
              <a:rPr lang="zh-TW" altLang="en-US" sz="5400" b="1" dirty="0">
                <a:solidFill>
                  <a:schemeClr val="bg2">
                    <a:lumMod val="25000"/>
                  </a:schemeClr>
                </a:solidFill>
              </a:rPr>
              <a:t>關節</a:t>
            </a:r>
            <a:r>
              <a:rPr lang="zh-HK" altLang="zh-TW" sz="5400" b="1" dirty="0">
                <a:solidFill>
                  <a:schemeClr val="bg2">
                    <a:lumMod val="25000"/>
                  </a:schemeClr>
                </a:solidFill>
              </a:rPr>
              <a:t>痛</a:t>
            </a:r>
            <a:endParaRPr lang="en-US" sz="54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1225688"/>
            <a:ext cx="9144000" cy="563231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Ø"/>
            </a:pPr>
            <a:endParaRPr lang="en-US" altLang="zh-TW" sz="3200" dirty="0">
              <a:solidFill>
                <a:schemeClr val="tx2">
                  <a:lumMod val="75000"/>
                </a:schemeClr>
              </a:solidFill>
            </a:endParaRP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zh-TW" altLang="en-US" sz="3200" dirty="0">
                <a:solidFill>
                  <a:schemeClr val="tx2">
                    <a:lumMod val="75000"/>
                  </a:schemeClr>
                </a:solidFill>
              </a:rPr>
              <a:t>膝關節長期缺乏伸展運動</a:t>
            </a:r>
            <a:endParaRPr lang="en-US" altLang="zh-TW" sz="3200" dirty="0">
              <a:solidFill>
                <a:schemeClr val="tx2">
                  <a:lumMod val="75000"/>
                </a:schemeClr>
              </a:solidFill>
            </a:endParaRP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zh-TW" altLang="en-US" sz="3200" dirty="0">
                <a:solidFill>
                  <a:schemeClr val="tx2">
                    <a:lumMod val="75000"/>
                  </a:schemeClr>
                </a:solidFill>
              </a:rPr>
              <a:t>四頭肌過緊，導致牽扯膝蓋移位，過份壓迫膝關節，形成損蝕，導致痛楚和行動不便</a:t>
            </a:r>
            <a:endParaRPr lang="en-US" altLang="zh-TW" sz="3200" dirty="0">
              <a:solidFill>
                <a:schemeClr val="tx2">
                  <a:lumMod val="75000"/>
                </a:schemeClr>
              </a:solidFill>
            </a:endParaRP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zh-TW" altLang="en-US" sz="3200" dirty="0">
                <a:solidFill>
                  <a:schemeClr val="tx2">
                    <a:lumMod val="75000"/>
                  </a:schemeClr>
                </a:solidFill>
              </a:rPr>
              <a:t>缺乏肌力鍛鍊，大腿前面的四頭肌過弱，導致膝關節獨自承受過大的體重</a:t>
            </a:r>
            <a:endParaRPr lang="en-US" altLang="zh-TW" sz="3200" dirty="0">
              <a:solidFill>
                <a:schemeClr val="tx2">
                  <a:lumMod val="75000"/>
                </a:schemeClr>
              </a:solidFill>
            </a:endParaRP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zh-TW" altLang="en-US" sz="3200" dirty="0">
                <a:solidFill>
                  <a:schemeClr val="tx2">
                    <a:lumMod val="75000"/>
                  </a:schemeClr>
                </a:solidFill>
              </a:rPr>
              <a:t>長期站姿錯誤 </a:t>
            </a:r>
            <a:r>
              <a:rPr lang="en-US" altLang="zh-TW" sz="3200" dirty="0">
                <a:solidFill>
                  <a:schemeClr val="tx2">
                    <a:lumMod val="75000"/>
                  </a:schemeClr>
                </a:solidFill>
              </a:rPr>
              <a:t>- </a:t>
            </a:r>
            <a:r>
              <a:rPr lang="zh-TW" altLang="en-US" sz="3200" dirty="0">
                <a:solidFill>
                  <a:schemeClr val="tx2">
                    <a:lumMod val="75000"/>
                  </a:schemeClr>
                </a:solidFill>
              </a:rPr>
              <a:t>鎖緊膝關節</a:t>
            </a:r>
            <a:endParaRPr lang="en-US" altLang="zh-TW" sz="3200" dirty="0">
              <a:solidFill>
                <a:schemeClr val="tx2">
                  <a:lumMod val="75000"/>
                </a:schemeClr>
              </a:solidFill>
            </a:endParaRP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zh-TW" altLang="en-US" sz="3200" dirty="0">
                <a:solidFill>
                  <a:schemeClr val="tx2">
                    <a:lumMod val="75000"/>
                  </a:schemeClr>
                </a:solidFill>
              </a:rPr>
              <a:t>肥胖、過重，導致關節超負荷和受壓</a:t>
            </a:r>
            <a:endParaRPr lang="en-US" altLang="zh-TW" sz="3200" dirty="0">
              <a:solidFill>
                <a:schemeClr val="tx2">
                  <a:lumMod val="75000"/>
                </a:schemeClr>
              </a:solidFill>
            </a:endParaRP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zh-TW" altLang="en-US" sz="3200" dirty="0">
                <a:solidFill>
                  <a:schemeClr val="tx2">
                    <a:lumMod val="75000"/>
                  </a:schemeClr>
                </a:solidFill>
              </a:rPr>
              <a:t>行路、跑步過份使用前腳掌落地，導致膝關節內之半月板受傷</a:t>
            </a:r>
            <a:endParaRPr lang="en-US" altLang="zh-TW" sz="4000" dirty="0">
              <a:solidFill>
                <a:schemeClr val="tx2">
                  <a:lumMod val="75000"/>
                </a:schemeClr>
              </a:solidFill>
            </a:endParaRPr>
          </a:p>
          <a:p>
            <a:pPr marL="571500" indent="-571500">
              <a:buFont typeface="Wingdings" panose="05000000000000000000" pitchFamily="2" charset="2"/>
              <a:buChar char="Ø"/>
            </a:pPr>
            <a:endParaRPr lang="en-US" altLang="zh-TW" sz="3600" dirty="0">
              <a:solidFill>
                <a:schemeClr val="tx1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791473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"/>
            <a:ext cx="9144000" cy="1225689"/>
          </a:xfrm>
          <a:solidFill>
            <a:schemeClr val="accent3"/>
          </a:solidFill>
        </p:spPr>
        <p:txBody>
          <a:bodyPr>
            <a:normAutofit/>
          </a:bodyPr>
          <a:lstStyle/>
          <a:p>
            <a:r>
              <a:rPr lang="zh-HK" altLang="en-US" sz="5400" b="1" dirty="0">
                <a:solidFill>
                  <a:schemeClr val="bg2">
                    <a:lumMod val="25000"/>
                  </a:schemeClr>
                </a:solidFill>
              </a:rPr>
              <a:t>膝關節痛之伸展運動</a:t>
            </a:r>
            <a:endParaRPr lang="en-US" sz="54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1225689"/>
            <a:ext cx="9144000" cy="5632311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Ø"/>
            </a:pPr>
            <a:endParaRPr lang="en-US" altLang="zh-TW" sz="3600" dirty="0">
              <a:solidFill>
                <a:schemeClr val="tx1">
                  <a:lumMod val="10000"/>
                </a:schemeClr>
              </a:solidFill>
            </a:endParaRPr>
          </a:p>
          <a:p>
            <a:pPr marL="571500" indent="-571500">
              <a:buFont typeface="Wingdings" panose="05000000000000000000" pitchFamily="2" charset="2"/>
              <a:buChar char="Ø"/>
            </a:pPr>
            <a:endParaRPr lang="en-US" altLang="zh-TW" sz="3600" dirty="0">
              <a:solidFill>
                <a:schemeClr val="tx1">
                  <a:lumMod val="10000"/>
                </a:schemeClr>
              </a:solidFill>
            </a:endParaRPr>
          </a:p>
          <a:p>
            <a:pPr marL="571500" indent="-571500">
              <a:buFont typeface="Wingdings" panose="05000000000000000000" pitchFamily="2" charset="2"/>
              <a:buChar char="Ø"/>
            </a:pPr>
            <a:endParaRPr lang="en-US" altLang="zh-TW" sz="3600" dirty="0">
              <a:solidFill>
                <a:schemeClr val="tx1">
                  <a:lumMod val="10000"/>
                </a:schemeClr>
              </a:solidFill>
            </a:endParaRPr>
          </a:p>
          <a:p>
            <a:pPr marL="571500" indent="-571500">
              <a:buFont typeface="Wingdings" panose="05000000000000000000" pitchFamily="2" charset="2"/>
              <a:buChar char="Ø"/>
            </a:pPr>
            <a:endParaRPr lang="en-US" altLang="zh-TW" sz="3600" dirty="0">
              <a:solidFill>
                <a:schemeClr val="tx1">
                  <a:lumMod val="10000"/>
                </a:schemeClr>
              </a:solidFill>
            </a:endParaRPr>
          </a:p>
          <a:p>
            <a:pPr marL="571500" indent="-571500">
              <a:buFont typeface="Wingdings" panose="05000000000000000000" pitchFamily="2" charset="2"/>
              <a:buChar char="Ø"/>
            </a:pPr>
            <a:endParaRPr lang="en-US" altLang="zh-TW" sz="3600" dirty="0">
              <a:solidFill>
                <a:schemeClr val="tx1">
                  <a:lumMod val="10000"/>
                </a:schemeClr>
              </a:solidFill>
            </a:endParaRPr>
          </a:p>
          <a:p>
            <a:pPr marL="571500" indent="-571500">
              <a:buFont typeface="Wingdings" panose="05000000000000000000" pitchFamily="2" charset="2"/>
              <a:buChar char="Ø"/>
            </a:pPr>
            <a:endParaRPr lang="en-US" altLang="zh-TW" sz="3600" dirty="0">
              <a:solidFill>
                <a:schemeClr val="tx1">
                  <a:lumMod val="10000"/>
                </a:schemeClr>
              </a:solidFill>
            </a:endParaRPr>
          </a:p>
          <a:p>
            <a:pPr marL="571500" indent="-571500">
              <a:buFont typeface="Wingdings" panose="05000000000000000000" pitchFamily="2" charset="2"/>
              <a:buChar char="Ø"/>
            </a:pPr>
            <a:endParaRPr lang="en-US" altLang="zh-TW" sz="3600" dirty="0">
              <a:solidFill>
                <a:schemeClr val="tx1">
                  <a:lumMod val="10000"/>
                </a:schemeClr>
              </a:solidFill>
            </a:endParaRPr>
          </a:p>
          <a:p>
            <a:pPr marL="571500" indent="-571500">
              <a:buFont typeface="Wingdings" panose="05000000000000000000" pitchFamily="2" charset="2"/>
              <a:buChar char="Ø"/>
            </a:pPr>
            <a:endParaRPr lang="en-US" altLang="zh-TW" sz="3600" dirty="0">
              <a:solidFill>
                <a:schemeClr val="tx1">
                  <a:lumMod val="10000"/>
                </a:schemeClr>
              </a:solidFill>
            </a:endParaRPr>
          </a:p>
          <a:p>
            <a:pPr marL="571500" indent="-571500">
              <a:buFont typeface="Wingdings" panose="05000000000000000000" pitchFamily="2" charset="2"/>
              <a:buChar char="Ø"/>
            </a:pPr>
            <a:endParaRPr lang="en-US" altLang="zh-TW" sz="3600" dirty="0">
              <a:solidFill>
                <a:schemeClr val="tx1">
                  <a:lumMod val="10000"/>
                </a:schemeClr>
              </a:solidFill>
            </a:endParaRPr>
          </a:p>
          <a:p>
            <a:endParaRPr lang="en-US" altLang="zh-TW" sz="3600" dirty="0">
              <a:solidFill>
                <a:schemeClr val="tx1">
                  <a:lumMod val="10000"/>
                </a:schemeClr>
              </a:solidFill>
            </a:endParaRP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5D53829A-D1E7-4062-A3A8-E748EED4636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/>
          <a:srcRect l="13605" t="605" r="35587" b="3488"/>
          <a:stretch/>
        </p:blipFill>
        <p:spPr bwMode="auto">
          <a:xfrm>
            <a:off x="0" y="1180541"/>
            <a:ext cx="1676399" cy="5632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圖片 8" descr="DSC00040.JPG">
            <a:extLst>
              <a:ext uri="{FF2B5EF4-FFF2-40B4-BE49-F238E27FC236}">
                <a16:creationId xmlns:a16="http://schemas.microsoft.com/office/drawing/2014/main" id="{C3D113A2-7744-462A-873C-84204805C4C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3775" t="33500" r="-324" b="16900"/>
          <a:stretch/>
        </p:blipFill>
        <p:spPr>
          <a:xfrm>
            <a:off x="2131822" y="4232139"/>
            <a:ext cx="7012179" cy="2580714"/>
          </a:xfrm>
          <a:prstGeom prst="rect">
            <a:avLst/>
          </a:prstGeom>
        </p:spPr>
      </p:pic>
      <p:pic>
        <p:nvPicPr>
          <p:cNvPr id="10" name="圖片 9" descr="DSC02731.JPG">
            <a:extLst>
              <a:ext uri="{FF2B5EF4-FFF2-40B4-BE49-F238E27FC236}">
                <a16:creationId xmlns:a16="http://schemas.microsoft.com/office/drawing/2014/main" id="{618D57A1-3C1F-47E4-92D2-AB4CF438BEE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l="33334" t="1341" r="22500" b="6690"/>
          <a:stretch/>
        </p:blipFill>
        <p:spPr>
          <a:xfrm>
            <a:off x="2131822" y="1243030"/>
            <a:ext cx="2059178" cy="2871770"/>
          </a:xfrm>
          <a:prstGeom prst="rect">
            <a:avLst/>
          </a:prstGeom>
        </p:spPr>
      </p:pic>
      <p:pic>
        <p:nvPicPr>
          <p:cNvPr id="11" name="Picture 2" descr="F:\Photo album\Stretching\Body parts\Back\IMG-20160712-WA0007.jpg">
            <a:extLst>
              <a:ext uri="{FF2B5EF4-FFF2-40B4-BE49-F238E27FC236}">
                <a16:creationId xmlns:a16="http://schemas.microsoft.com/office/drawing/2014/main" id="{89EE5AD0-0987-4708-ACC4-B9110A10DE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0" t="13170" r="9952" b="14331"/>
          <a:stretch/>
        </p:blipFill>
        <p:spPr bwMode="auto">
          <a:xfrm>
            <a:off x="4572000" y="1231610"/>
            <a:ext cx="4572000" cy="2820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041855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"/>
            <a:ext cx="9144000" cy="1225689"/>
          </a:xfrm>
          <a:solidFill>
            <a:schemeClr val="accent3"/>
          </a:solidFill>
        </p:spPr>
        <p:txBody>
          <a:bodyPr>
            <a:normAutofit/>
          </a:bodyPr>
          <a:lstStyle/>
          <a:p>
            <a:r>
              <a:rPr lang="zh-HK" altLang="en-US" sz="5400" b="1" dirty="0">
                <a:solidFill>
                  <a:schemeClr val="bg2">
                    <a:lumMod val="25000"/>
                  </a:schemeClr>
                </a:solidFill>
              </a:rPr>
              <a:t>增强大腿肌力 保護膝關節</a:t>
            </a:r>
            <a:endParaRPr lang="en-US" sz="54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1225689"/>
            <a:ext cx="9144000" cy="5632311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Ø"/>
            </a:pPr>
            <a:endParaRPr lang="en-US" altLang="zh-TW" sz="3600" dirty="0">
              <a:solidFill>
                <a:schemeClr val="tx1">
                  <a:lumMod val="10000"/>
                </a:schemeClr>
              </a:solidFill>
            </a:endParaRPr>
          </a:p>
          <a:p>
            <a:pPr marL="571500" indent="-571500">
              <a:buFont typeface="Wingdings" panose="05000000000000000000" pitchFamily="2" charset="2"/>
              <a:buChar char="Ø"/>
            </a:pPr>
            <a:endParaRPr lang="en-US" altLang="zh-TW" sz="3600" dirty="0">
              <a:solidFill>
                <a:schemeClr val="tx1">
                  <a:lumMod val="10000"/>
                </a:schemeClr>
              </a:solidFill>
            </a:endParaRPr>
          </a:p>
          <a:p>
            <a:pPr marL="571500" indent="-571500">
              <a:buFont typeface="Wingdings" panose="05000000000000000000" pitchFamily="2" charset="2"/>
              <a:buChar char="Ø"/>
            </a:pPr>
            <a:endParaRPr lang="en-US" altLang="zh-TW" sz="3600" dirty="0">
              <a:solidFill>
                <a:schemeClr val="tx1">
                  <a:lumMod val="10000"/>
                </a:schemeClr>
              </a:solidFill>
            </a:endParaRPr>
          </a:p>
          <a:p>
            <a:pPr marL="571500" indent="-571500">
              <a:buFont typeface="Wingdings" panose="05000000000000000000" pitchFamily="2" charset="2"/>
              <a:buChar char="Ø"/>
            </a:pPr>
            <a:endParaRPr lang="en-US" altLang="zh-TW" sz="3600" dirty="0">
              <a:solidFill>
                <a:schemeClr val="tx1">
                  <a:lumMod val="10000"/>
                </a:schemeClr>
              </a:solidFill>
            </a:endParaRPr>
          </a:p>
          <a:p>
            <a:pPr marL="571500" indent="-571500">
              <a:buFont typeface="Wingdings" panose="05000000000000000000" pitchFamily="2" charset="2"/>
              <a:buChar char="Ø"/>
            </a:pPr>
            <a:endParaRPr lang="en-US" altLang="zh-TW" sz="3600" dirty="0">
              <a:solidFill>
                <a:schemeClr val="tx1">
                  <a:lumMod val="10000"/>
                </a:schemeClr>
              </a:solidFill>
            </a:endParaRPr>
          </a:p>
          <a:p>
            <a:pPr marL="571500" indent="-571500">
              <a:buFont typeface="Wingdings" panose="05000000000000000000" pitchFamily="2" charset="2"/>
              <a:buChar char="Ø"/>
            </a:pPr>
            <a:endParaRPr lang="en-US" altLang="zh-TW" sz="3600" dirty="0">
              <a:solidFill>
                <a:schemeClr val="tx1">
                  <a:lumMod val="10000"/>
                </a:schemeClr>
              </a:solidFill>
            </a:endParaRPr>
          </a:p>
          <a:p>
            <a:pPr marL="571500" indent="-571500">
              <a:buFont typeface="Wingdings" panose="05000000000000000000" pitchFamily="2" charset="2"/>
              <a:buChar char="Ø"/>
            </a:pPr>
            <a:endParaRPr lang="en-US" altLang="zh-TW" sz="3600" dirty="0">
              <a:solidFill>
                <a:schemeClr val="tx1">
                  <a:lumMod val="10000"/>
                </a:schemeClr>
              </a:solidFill>
            </a:endParaRPr>
          </a:p>
          <a:p>
            <a:pPr marL="571500" indent="-571500">
              <a:buFont typeface="Wingdings" panose="05000000000000000000" pitchFamily="2" charset="2"/>
              <a:buChar char="Ø"/>
            </a:pPr>
            <a:endParaRPr lang="en-US" altLang="zh-TW" sz="3600" dirty="0">
              <a:solidFill>
                <a:schemeClr val="tx1">
                  <a:lumMod val="10000"/>
                </a:schemeClr>
              </a:solidFill>
            </a:endParaRPr>
          </a:p>
          <a:p>
            <a:pPr marL="571500" indent="-571500">
              <a:buFont typeface="Wingdings" panose="05000000000000000000" pitchFamily="2" charset="2"/>
              <a:buChar char="Ø"/>
            </a:pPr>
            <a:endParaRPr lang="en-US" altLang="zh-TW" sz="3600" dirty="0">
              <a:solidFill>
                <a:schemeClr val="tx1">
                  <a:lumMod val="10000"/>
                </a:schemeClr>
              </a:solidFill>
            </a:endParaRPr>
          </a:p>
          <a:p>
            <a:endParaRPr lang="en-US" altLang="zh-TW" sz="3600" dirty="0">
              <a:solidFill>
                <a:schemeClr val="tx1">
                  <a:lumMod val="10000"/>
                </a:schemeClr>
              </a:solidFill>
            </a:endParaRPr>
          </a:p>
        </p:txBody>
      </p:sp>
      <p:pic>
        <p:nvPicPr>
          <p:cNvPr id="6" name="圖片 5" descr="DSC00005 (2).JPG">
            <a:extLst>
              <a:ext uri="{FF2B5EF4-FFF2-40B4-BE49-F238E27FC236}">
                <a16:creationId xmlns:a16="http://schemas.microsoft.com/office/drawing/2014/main" id="{D8103C4F-7ADE-46C7-8AF7-C0C803505E0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10420" t="3172" r="8" b="-293"/>
          <a:stretch/>
        </p:blipFill>
        <p:spPr>
          <a:xfrm>
            <a:off x="0" y="1225688"/>
            <a:ext cx="3886200" cy="5618275"/>
          </a:xfrm>
          <a:prstGeom prst="rect">
            <a:avLst/>
          </a:prstGeom>
        </p:spPr>
      </p:pic>
      <p:pic>
        <p:nvPicPr>
          <p:cNvPr id="7" name="圖片 6" descr="DSC00004.JPG">
            <a:extLst>
              <a:ext uri="{FF2B5EF4-FFF2-40B4-BE49-F238E27FC236}">
                <a16:creationId xmlns:a16="http://schemas.microsoft.com/office/drawing/2014/main" id="{B2C53E3A-A2FE-45F2-9980-9839A01787C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2709" r="5063"/>
          <a:stretch/>
        </p:blipFill>
        <p:spPr>
          <a:xfrm>
            <a:off x="5242560" y="1239725"/>
            <a:ext cx="3886200" cy="5618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99472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chemeClr val="accent3"/>
          </a:solidFill>
        </p:spPr>
        <p:txBody>
          <a:bodyPr>
            <a:normAutofit/>
          </a:bodyPr>
          <a:lstStyle/>
          <a:p>
            <a:r>
              <a:rPr lang="zh-TW" altLang="en-US" sz="5400" b="1" dirty="0">
                <a:solidFill>
                  <a:schemeClr val="bg2">
                    <a:lumMod val="25000"/>
                  </a:schemeClr>
                </a:solidFill>
              </a:rPr>
              <a:t>軟 組 織 的 </a:t>
            </a:r>
            <a:r>
              <a:rPr lang="zh-TW" altLang="zh-TW" sz="5400" b="1" dirty="0">
                <a:solidFill>
                  <a:schemeClr val="bg2">
                    <a:lumMod val="25000"/>
                  </a:schemeClr>
                </a:solidFill>
              </a:rPr>
              <a:t>治</a:t>
            </a:r>
            <a:r>
              <a:rPr lang="en-US" altLang="zh-TW" sz="5400" b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zh-TW" altLang="zh-TW" sz="5400" b="1" dirty="0">
                <a:solidFill>
                  <a:schemeClr val="bg2">
                    <a:lumMod val="25000"/>
                  </a:schemeClr>
                </a:solidFill>
              </a:rPr>
              <a:t>療</a:t>
            </a:r>
            <a:endParaRPr lang="en-US" sz="54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1143000"/>
            <a:ext cx="9144000" cy="597086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zh-TW" altLang="zh-TW" sz="3200" dirty="0">
                <a:solidFill>
                  <a:schemeClr val="tx2">
                    <a:lumMod val="75000"/>
                  </a:schemeClr>
                </a:solidFill>
              </a:rPr>
              <a:t>肌肉</a:t>
            </a:r>
            <a:r>
              <a:rPr lang="zh-TW" altLang="en-US" sz="3200" dirty="0">
                <a:solidFill>
                  <a:schemeClr val="tx2">
                    <a:lumMod val="75000"/>
                  </a:schemeClr>
                </a:solidFill>
              </a:rPr>
              <a:t>因有血液和淋巴液直接供應，受傷後很快會復原</a:t>
            </a:r>
            <a:endParaRPr lang="en-US" altLang="zh-TW" sz="3200" dirty="0">
              <a:solidFill>
                <a:schemeClr val="tx2">
                  <a:lumMod val="75000"/>
                </a:schemeClr>
              </a:solidFill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zh-TW" altLang="zh-TW" sz="3200" dirty="0">
                <a:solidFill>
                  <a:schemeClr val="tx2">
                    <a:lumMod val="75000"/>
                  </a:schemeClr>
                </a:solidFill>
              </a:rPr>
              <a:t>肌</a:t>
            </a:r>
            <a:r>
              <a:rPr lang="zh-TW" altLang="en-US" sz="3200" dirty="0">
                <a:solidFill>
                  <a:schemeClr val="tx2">
                    <a:lumMod val="75000"/>
                  </a:schemeClr>
                </a:solidFill>
              </a:rPr>
              <a:t>筋膜</a:t>
            </a:r>
            <a:r>
              <a:rPr lang="zh-TW" altLang="en-US" sz="3200" b="1" dirty="0">
                <a:solidFill>
                  <a:schemeClr val="tx2">
                    <a:lumMod val="75000"/>
                  </a:schemeClr>
                </a:solidFill>
              </a:rPr>
              <a:t>、</a:t>
            </a:r>
            <a:r>
              <a:rPr lang="zh-TW" altLang="en-US" sz="3200" dirty="0">
                <a:solidFill>
                  <a:schemeClr val="tx2">
                    <a:lumMod val="75000"/>
                  </a:schemeClr>
                </a:solidFill>
              </a:rPr>
              <a:t>肌腱、關節軟組織，因無血液和淋巴液的直接滋養，自癒能力甚低，受傷後很難復原</a:t>
            </a:r>
            <a:endParaRPr lang="en-US" altLang="zh-TW" sz="3200" dirty="0">
              <a:solidFill>
                <a:schemeClr val="tx2">
                  <a:lumMod val="75000"/>
                </a:schemeClr>
              </a:solidFill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zh-TW" altLang="en-US" sz="3200" dirty="0">
                <a:solidFill>
                  <a:schemeClr val="tx2">
                    <a:lumMod val="75000"/>
                  </a:schemeClr>
                </a:solidFill>
              </a:rPr>
              <a:t>受傷軟組織內存的發炎體液，並無自動循環和替換的復原機制</a:t>
            </a:r>
            <a:endParaRPr lang="en-US" altLang="zh-TW" sz="3200" dirty="0">
              <a:solidFill>
                <a:schemeClr val="tx2">
                  <a:lumMod val="75000"/>
                </a:schemeClr>
              </a:solidFill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zh-TW" altLang="en-US" sz="3200" dirty="0">
                <a:solidFill>
                  <a:schemeClr val="tx2">
                    <a:lumMod val="75000"/>
                  </a:schemeClr>
                </a:solidFill>
              </a:rPr>
              <a:t>暫時尚無藥物可根治發炎的軟組織</a:t>
            </a:r>
            <a:endParaRPr lang="en-US" altLang="zh-TW" sz="3200" dirty="0">
              <a:solidFill>
                <a:schemeClr val="tx2">
                  <a:lumMod val="75000"/>
                </a:schemeClr>
              </a:solidFill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zh-TW" altLang="en-US" sz="3200" dirty="0">
                <a:solidFill>
                  <a:schemeClr val="tx2">
                    <a:lumMod val="75000"/>
                  </a:schemeClr>
                </a:solidFill>
              </a:rPr>
              <a:t>但可透過「拉」</a:t>
            </a:r>
            <a:r>
              <a:rPr lang="en-US" altLang="zh-TW" sz="3200" dirty="0">
                <a:solidFill>
                  <a:schemeClr val="tx2">
                    <a:lumMod val="75000"/>
                  </a:schemeClr>
                </a:solidFill>
              </a:rPr>
              <a:t>(</a:t>
            </a:r>
            <a:r>
              <a:rPr lang="zh-TW" altLang="en-US" sz="3200" dirty="0">
                <a:solidFill>
                  <a:schemeClr val="tx2">
                    <a:lumMod val="75000"/>
                  </a:schemeClr>
                </a:solidFill>
              </a:rPr>
              <a:t>拉筋</a:t>
            </a:r>
            <a:r>
              <a:rPr lang="en-US" altLang="zh-TW" sz="3200" dirty="0">
                <a:solidFill>
                  <a:schemeClr val="tx2">
                    <a:lumMod val="75000"/>
                  </a:schemeClr>
                </a:solidFill>
              </a:rPr>
              <a:t>) </a:t>
            </a:r>
            <a:r>
              <a:rPr lang="zh-TW" altLang="en-US" sz="3200" dirty="0">
                <a:solidFill>
                  <a:schemeClr val="tx2">
                    <a:lumMod val="75000"/>
                  </a:schemeClr>
                </a:solidFill>
              </a:rPr>
              <a:t>和「按」</a:t>
            </a:r>
            <a:r>
              <a:rPr lang="en-US" altLang="zh-TW" sz="3200" dirty="0">
                <a:solidFill>
                  <a:schemeClr val="tx2">
                    <a:lumMod val="75000"/>
                  </a:schemeClr>
                </a:solidFill>
              </a:rPr>
              <a:t>(</a:t>
            </a:r>
            <a:r>
              <a:rPr lang="zh-TW" altLang="en-US" sz="3200" dirty="0">
                <a:solidFill>
                  <a:schemeClr val="tx2">
                    <a:lumMod val="75000"/>
                  </a:schemeClr>
                </a:solidFill>
              </a:rPr>
              <a:t>按壓</a:t>
            </a:r>
            <a:r>
              <a:rPr lang="en-US" altLang="zh-TW" sz="3200" dirty="0">
                <a:solidFill>
                  <a:schemeClr val="tx2">
                    <a:lumMod val="75000"/>
                  </a:schemeClr>
                </a:solidFill>
              </a:rPr>
              <a:t>) </a:t>
            </a:r>
            <a:r>
              <a:rPr lang="zh-TW" altLang="en-US" sz="3200" dirty="0">
                <a:solidFill>
                  <a:schemeClr val="tx2">
                    <a:lumMod val="75000"/>
                  </a:schemeClr>
                </a:solidFill>
              </a:rPr>
              <a:t>，去驅除和更換受傷軟組織內存的發炎體液</a:t>
            </a:r>
            <a:endParaRPr lang="en-US" altLang="zh-TW" sz="3200" dirty="0">
              <a:solidFill>
                <a:schemeClr val="tx2">
                  <a:lumMod val="75000"/>
                </a:schemeClr>
              </a:solidFill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zh-TW" altLang="en-US" sz="3200" dirty="0">
                <a:solidFill>
                  <a:schemeClr val="tx2">
                    <a:lumMod val="75000"/>
                  </a:schemeClr>
                </a:solidFill>
              </a:rPr>
              <a:t>葡萄糖胺 </a:t>
            </a:r>
            <a:r>
              <a:rPr lang="en-US" altLang="zh-TW" sz="3200" dirty="0">
                <a:solidFill>
                  <a:schemeClr val="tx2">
                    <a:lumMod val="75000"/>
                  </a:schemeClr>
                </a:solidFill>
              </a:rPr>
              <a:t>(Glucosamine) </a:t>
            </a:r>
            <a:r>
              <a:rPr lang="zh-TW" altLang="en-US" sz="3200" dirty="0">
                <a:solidFill>
                  <a:schemeClr val="tx2">
                    <a:lumMod val="75000"/>
                  </a:schemeClr>
                </a:solidFill>
              </a:rPr>
              <a:t>，能加速軟骨及滑液的新陳代謝，加快修復能力</a:t>
            </a:r>
            <a:endParaRPr lang="en-US" altLang="zh-TW" sz="3200" dirty="0">
              <a:solidFill>
                <a:schemeClr val="tx2">
                  <a:lumMod val="75000"/>
                </a:schemeClr>
              </a:solidFill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altLang="zh-TW" sz="30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10646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25690"/>
          </a:xfrm>
          <a:solidFill>
            <a:schemeClr val="accent3"/>
          </a:solidFill>
        </p:spPr>
        <p:txBody>
          <a:bodyPr>
            <a:normAutofit/>
          </a:bodyPr>
          <a:lstStyle/>
          <a:p>
            <a:r>
              <a:rPr lang="zh-TW" altLang="en-US" sz="6000" b="1" dirty="0">
                <a:solidFill>
                  <a:schemeClr val="bg2">
                    <a:lumMod val="25000"/>
                  </a:schemeClr>
                </a:solidFill>
              </a:rPr>
              <a:t>祝  君  健  康</a:t>
            </a:r>
            <a:endParaRPr lang="en-US" sz="60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1225689"/>
            <a:ext cx="9144000" cy="587853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en-US" altLang="zh-TW" sz="9600" dirty="0">
              <a:solidFill>
                <a:schemeClr val="accent5">
                  <a:lumMod val="10000"/>
                </a:schemeClr>
              </a:solidFill>
              <a:latin typeface="新細明體" pitchFamily="18" charset="-120"/>
            </a:endParaRPr>
          </a:p>
          <a:p>
            <a:pPr algn="ctr"/>
            <a:r>
              <a:rPr lang="en-US" altLang="zh-TW" sz="9600" dirty="0">
                <a:solidFill>
                  <a:schemeClr val="tx2">
                    <a:lumMod val="75000"/>
                  </a:schemeClr>
                </a:solidFill>
                <a:latin typeface="Arial Unicode MS"/>
              </a:rPr>
              <a:t>Good  Health!</a:t>
            </a:r>
          </a:p>
          <a:p>
            <a:pPr algn="ctr"/>
            <a:endParaRPr lang="en-US" altLang="zh-TW" sz="4000" u="sng" dirty="0">
              <a:solidFill>
                <a:schemeClr val="tx1">
                  <a:lumMod val="50000"/>
                </a:schemeClr>
              </a:solidFill>
              <a:latin typeface="新細明體" pitchFamily="18" charset="-120"/>
            </a:endParaRPr>
          </a:p>
          <a:p>
            <a:pPr algn="ctr"/>
            <a:endParaRPr lang="en-US" altLang="zh-TW" sz="4000" u="sng" dirty="0">
              <a:solidFill>
                <a:srgbClr val="0000CC"/>
              </a:solidFill>
              <a:latin typeface="新細明體" pitchFamily="18" charset="-120"/>
              <a:hlinkClick r:id="rId2"/>
            </a:endParaRPr>
          </a:p>
          <a:p>
            <a:pPr algn="ctr"/>
            <a:r>
              <a:rPr lang="en-US" altLang="zh-TW" sz="4000" u="sng">
                <a:solidFill>
                  <a:srgbClr val="0000CC"/>
                </a:solidFill>
                <a:latin typeface="新細明體" pitchFamily="18" charset="-120"/>
                <a:hlinkClick r:id="rId2"/>
              </a:rPr>
              <a:t>vwcwong</a:t>
            </a:r>
            <a:r>
              <a:rPr lang="en-US" altLang="zh-TW" sz="4000" u="sng" dirty="0">
                <a:solidFill>
                  <a:srgbClr val="0000CC"/>
                </a:solidFill>
                <a:latin typeface="新細明體" pitchFamily="18" charset="-120"/>
                <a:hlinkClick r:id="rId2"/>
              </a:rPr>
              <a:t>@yahoo.com.hk</a:t>
            </a:r>
            <a:r>
              <a:rPr lang="en-US" altLang="zh-TW" sz="4000" dirty="0">
                <a:solidFill>
                  <a:srgbClr val="0000CC"/>
                </a:solidFill>
                <a:latin typeface="新細明體" pitchFamily="18" charset="-120"/>
              </a:rPr>
              <a:t>   </a:t>
            </a:r>
            <a:r>
              <a:rPr lang="en-US" altLang="zh-TW" sz="4000" dirty="0">
                <a:solidFill>
                  <a:schemeClr val="accent5">
                    <a:lumMod val="10000"/>
                  </a:schemeClr>
                </a:solidFill>
                <a:latin typeface="新細明體" pitchFamily="18" charset="-120"/>
              </a:rPr>
              <a:t>Tel : 9082 9278</a:t>
            </a:r>
          </a:p>
          <a:p>
            <a:pPr algn="r"/>
            <a:endParaRPr lang="en-US" altLang="zh-TW" sz="4000" dirty="0">
              <a:solidFill>
                <a:schemeClr val="accent5">
                  <a:lumMod val="10000"/>
                </a:schemeClr>
              </a:solidFill>
              <a:ea typeface="Arial Unicode MS"/>
            </a:endParaRPr>
          </a:p>
          <a:p>
            <a:pPr algn="r"/>
            <a:r>
              <a:rPr lang="en-US" altLang="zh-TW" sz="2400" dirty="0">
                <a:solidFill>
                  <a:schemeClr val="accent5">
                    <a:lumMod val="10000"/>
                  </a:schemeClr>
                </a:solidFill>
                <a:ea typeface="Arial Unicode MS"/>
              </a:rPr>
              <a:t>Copyright owned by Vincent Wong</a:t>
            </a:r>
            <a:endParaRPr lang="en-US" altLang="zh-TW" sz="4000" dirty="0">
              <a:solidFill>
                <a:schemeClr val="accent5">
                  <a:lumMod val="10000"/>
                </a:schemeClr>
              </a:solidFill>
              <a:latin typeface="新細明體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6311899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chemeClr val="accent3"/>
          </a:solidFill>
        </p:spPr>
        <p:txBody>
          <a:bodyPr>
            <a:normAutofit/>
          </a:bodyPr>
          <a:lstStyle/>
          <a:p>
            <a:r>
              <a:rPr lang="zh-TW" altLang="en-US" sz="5400" b="1" dirty="0">
                <a:solidFill>
                  <a:schemeClr val="bg2">
                    <a:lumMod val="25000"/>
                  </a:schemeClr>
                </a:solidFill>
              </a:rPr>
              <a:t>疤 痕 纖 維 的 處 理</a:t>
            </a:r>
            <a:endParaRPr lang="en-US" sz="54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1143000"/>
            <a:ext cx="9144000" cy="557075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zh-TW" altLang="en-US" sz="3200" dirty="0">
                <a:solidFill>
                  <a:schemeClr val="tx2">
                    <a:lumMod val="75000"/>
                  </a:schemeClr>
                </a:solidFill>
              </a:rPr>
              <a:t>身體受傷後，在受傷部位，會長出疤痕纖維</a:t>
            </a:r>
            <a:endParaRPr lang="en-US" altLang="zh-TW" sz="3200" dirty="0">
              <a:solidFill>
                <a:schemeClr val="tx2">
                  <a:lumMod val="75000"/>
                </a:schemeClr>
              </a:solidFill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zh-TW" altLang="en-US" sz="3200" dirty="0">
                <a:solidFill>
                  <a:schemeClr val="tx2">
                    <a:lumMod val="75000"/>
                  </a:schemeClr>
                </a:solidFill>
              </a:rPr>
              <a:t>疤痕纖維數量，會日漸增多及纖維化</a:t>
            </a:r>
            <a:endParaRPr lang="en-US" altLang="zh-TW" sz="3200" dirty="0">
              <a:solidFill>
                <a:schemeClr val="tx2">
                  <a:lumMod val="75000"/>
                </a:schemeClr>
              </a:solidFill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zh-TW" altLang="en-US" sz="3200" dirty="0">
                <a:solidFill>
                  <a:schemeClr val="tx2">
                    <a:lumMod val="75000"/>
                  </a:schemeClr>
                </a:solidFill>
              </a:rPr>
              <a:t>疤痕纖維在遭到拉扯時，會出現強烈的</a:t>
            </a:r>
            <a:r>
              <a:rPr lang="zh-TW" altLang="zh-TW" sz="3200" dirty="0">
                <a:solidFill>
                  <a:schemeClr val="tx2">
                    <a:lumMod val="75000"/>
                  </a:schemeClr>
                </a:solidFill>
              </a:rPr>
              <a:t>痛楚</a:t>
            </a:r>
            <a:r>
              <a:rPr lang="en-US" altLang="zh-TW" sz="32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zh-TW" altLang="en-US" sz="3200" dirty="0">
                <a:solidFill>
                  <a:schemeClr val="tx2">
                    <a:lumMod val="75000"/>
                  </a:schemeClr>
                </a:solidFill>
              </a:rPr>
              <a:t>，嚴重影響活動  </a:t>
            </a:r>
            <a:r>
              <a:rPr lang="en-US" altLang="zh-TW" sz="3200" dirty="0">
                <a:solidFill>
                  <a:schemeClr val="tx2">
                    <a:lumMod val="75000"/>
                  </a:schemeClr>
                </a:solidFill>
              </a:rPr>
              <a:t>(</a:t>
            </a:r>
            <a:r>
              <a:rPr lang="zh-TW" altLang="en-US" sz="3200" dirty="0">
                <a:solidFill>
                  <a:schemeClr val="tx2">
                    <a:lumMod val="75000"/>
                  </a:schemeClr>
                </a:solidFill>
              </a:rPr>
              <a:t>例：抝柴、肩週炎</a:t>
            </a:r>
            <a:r>
              <a:rPr lang="en-US" altLang="zh-TW" sz="3200" dirty="0">
                <a:solidFill>
                  <a:schemeClr val="tx2">
                    <a:lumMod val="75000"/>
                  </a:schemeClr>
                </a:solidFill>
              </a:rPr>
              <a:t>)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zh-TW" altLang="en-US" sz="3200" dirty="0">
                <a:solidFill>
                  <a:schemeClr val="tx2">
                    <a:lumMod val="75000"/>
                  </a:schemeClr>
                </a:solidFill>
              </a:rPr>
              <a:t>但是疤痕纖維承受持續拉扯約半分鐘後，就會斷裂，劇痛會逐漸消失</a:t>
            </a:r>
            <a:endParaRPr lang="en-US" altLang="zh-TW" sz="3200" dirty="0">
              <a:solidFill>
                <a:schemeClr val="tx2">
                  <a:lumMod val="75000"/>
                </a:schemeClr>
              </a:solidFill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zh-TW" altLang="en-US" sz="3200" dirty="0">
                <a:solidFill>
                  <a:schemeClr val="tx2">
                    <a:lumMod val="75000"/>
                  </a:schemeClr>
                </a:solidFill>
              </a:rPr>
              <a:t>處理疤痕纖維，有如剝洋葱，要逐層斷裂去除</a:t>
            </a:r>
            <a:endParaRPr lang="en-US" altLang="zh-TW" sz="3200" dirty="0">
              <a:solidFill>
                <a:schemeClr val="tx2">
                  <a:lumMod val="75000"/>
                </a:schemeClr>
              </a:solidFill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zh-TW" altLang="en-US" sz="3200" dirty="0">
                <a:solidFill>
                  <a:schemeClr val="tx2">
                    <a:lumMod val="75000"/>
                  </a:schemeClr>
                </a:solidFill>
              </a:rPr>
              <a:t>疤痕纖維斷裂後又會再度生長</a:t>
            </a:r>
            <a:endParaRPr lang="en-US" altLang="zh-TW" sz="3200" dirty="0">
              <a:solidFill>
                <a:schemeClr val="tx2">
                  <a:lumMod val="75000"/>
                </a:schemeClr>
              </a:solidFill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zh-TW" altLang="en-US" sz="3200" dirty="0">
                <a:solidFill>
                  <a:schemeClr val="tx2">
                    <a:lumMod val="75000"/>
                  </a:schemeClr>
                </a:solidFill>
              </a:rPr>
              <a:t>斷裂疤痕纖維的速度，要快過其生長的速度，才可根治 </a:t>
            </a:r>
            <a:r>
              <a:rPr lang="en-US" altLang="zh-TW" sz="3200" dirty="0">
                <a:solidFill>
                  <a:schemeClr val="tx2">
                    <a:lumMod val="75000"/>
                  </a:schemeClr>
                </a:solidFill>
              </a:rPr>
              <a:t>(</a:t>
            </a:r>
            <a:r>
              <a:rPr lang="zh-TW" altLang="en-US" sz="3200" dirty="0">
                <a:solidFill>
                  <a:schemeClr val="tx2">
                    <a:lumMod val="75000"/>
                  </a:schemeClr>
                </a:solidFill>
              </a:rPr>
              <a:t>要勤拉筋</a:t>
            </a:r>
            <a:r>
              <a:rPr lang="en-US" altLang="zh-TW" sz="3200" dirty="0">
                <a:solidFill>
                  <a:schemeClr val="tx2">
                    <a:lumMod val="75000"/>
                  </a:schemeClr>
                </a:solidFill>
              </a:rPr>
              <a:t>)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altLang="zh-TW" sz="36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31833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chemeClr val="accent3"/>
          </a:solidFill>
        </p:spPr>
        <p:txBody>
          <a:bodyPr>
            <a:normAutofit/>
          </a:bodyPr>
          <a:lstStyle/>
          <a:p>
            <a:r>
              <a:rPr lang="zh-TW" altLang="en-US" sz="5400" b="1" dirty="0">
                <a:solidFill>
                  <a:schemeClr val="bg2">
                    <a:lumMod val="25000"/>
                  </a:schemeClr>
                </a:solidFill>
              </a:rPr>
              <a:t>拉 筋 </a:t>
            </a:r>
            <a:r>
              <a:rPr lang="zh-TW" altLang="zh-TW" sz="5400" b="1" dirty="0">
                <a:solidFill>
                  <a:schemeClr val="bg2">
                    <a:lumMod val="25000"/>
                  </a:schemeClr>
                </a:solidFill>
              </a:rPr>
              <a:t>治</a:t>
            </a:r>
            <a:r>
              <a:rPr lang="en-US" altLang="zh-TW" sz="5400" b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zh-TW" altLang="zh-TW" sz="5400" b="1" dirty="0">
                <a:solidFill>
                  <a:schemeClr val="bg2">
                    <a:lumMod val="25000"/>
                  </a:schemeClr>
                </a:solidFill>
              </a:rPr>
              <a:t>療</a:t>
            </a:r>
            <a:r>
              <a:rPr lang="en-US" altLang="zh-TW" sz="5400" b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zh-TW" altLang="en-US" sz="5400" b="1" dirty="0">
                <a:solidFill>
                  <a:schemeClr val="bg2">
                    <a:lumMod val="25000"/>
                  </a:schemeClr>
                </a:solidFill>
              </a:rPr>
              <a:t>的 </a:t>
            </a:r>
            <a:r>
              <a:rPr lang="zh-TW" altLang="zh-TW" sz="5400" b="1" dirty="0">
                <a:solidFill>
                  <a:schemeClr val="bg2">
                    <a:lumMod val="25000"/>
                  </a:schemeClr>
                </a:solidFill>
              </a:rPr>
              <a:t>應</a:t>
            </a:r>
            <a:r>
              <a:rPr lang="en-US" altLang="zh-TW" sz="5400" b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zh-TW" altLang="zh-TW" sz="5400" b="1" dirty="0">
                <a:solidFill>
                  <a:schemeClr val="bg2">
                    <a:lumMod val="25000"/>
                  </a:schemeClr>
                </a:solidFill>
              </a:rPr>
              <a:t>用</a:t>
            </a:r>
            <a:endParaRPr lang="en-US" sz="54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1143000"/>
            <a:ext cx="9144000" cy="6001643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en-US" altLang="zh-TW" sz="4000" b="1" u="sng" dirty="0">
              <a:solidFill>
                <a:schemeClr val="tx2">
                  <a:lumMod val="50000"/>
                </a:schemeClr>
              </a:solidFill>
            </a:endParaRPr>
          </a:p>
          <a:p>
            <a:pPr algn="ctr"/>
            <a:r>
              <a:rPr lang="zh-TW" altLang="en-US" sz="4000" b="1" u="sng" dirty="0">
                <a:solidFill>
                  <a:schemeClr val="tx2">
                    <a:lumMod val="50000"/>
                  </a:schemeClr>
                </a:solidFill>
              </a:rPr>
              <a:t>拉筋的作用</a:t>
            </a:r>
            <a:endParaRPr lang="en-US" altLang="zh-TW" sz="4000" b="1" u="sng" dirty="0">
              <a:solidFill>
                <a:schemeClr val="tx2">
                  <a:lumMod val="50000"/>
                </a:schemeClr>
              </a:solidFill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zh-TW" altLang="en-US" sz="3000" dirty="0">
                <a:solidFill>
                  <a:srgbClr val="FF0000"/>
                </a:solidFill>
              </a:rPr>
              <a:t>釋出</a:t>
            </a:r>
            <a:r>
              <a:rPr lang="zh-TW" altLang="en-US" sz="3000" dirty="0">
                <a:solidFill>
                  <a:schemeClr val="tx2">
                    <a:lumMod val="50000"/>
                  </a:schemeClr>
                </a:solidFill>
              </a:rPr>
              <a:t>受傷軟組織裡面的</a:t>
            </a:r>
            <a:r>
              <a:rPr lang="zh-TW" altLang="en-US" sz="3000" dirty="0">
                <a:solidFill>
                  <a:srgbClr val="FF0000"/>
                </a:solidFill>
              </a:rPr>
              <a:t>發炎體液</a:t>
            </a:r>
            <a:endParaRPr lang="en-US" altLang="zh-TW" sz="3000" dirty="0">
              <a:solidFill>
                <a:srgbClr val="FF0000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zh-TW" altLang="en-US" sz="3000" dirty="0">
                <a:solidFill>
                  <a:schemeClr val="tx2">
                    <a:lumMod val="50000"/>
                  </a:schemeClr>
                </a:solidFill>
              </a:rPr>
              <a:t>逐步</a:t>
            </a:r>
            <a:r>
              <a:rPr lang="zh-TW" altLang="zh-TW" sz="3000" dirty="0">
                <a:solidFill>
                  <a:srgbClr val="FF0000"/>
                </a:solidFill>
              </a:rPr>
              <a:t>斷裂</a:t>
            </a:r>
            <a:r>
              <a:rPr lang="zh-TW" altLang="en-US" sz="3000" dirty="0">
                <a:solidFill>
                  <a:srgbClr val="FF0000"/>
                </a:solidFill>
              </a:rPr>
              <a:t>及減退增生纖維 </a:t>
            </a:r>
            <a:r>
              <a:rPr lang="en-US" altLang="zh-TW" sz="3000" dirty="0">
                <a:solidFill>
                  <a:schemeClr val="tx2">
                    <a:lumMod val="50000"/>
                  </a:schemeClr>
                </a:solidFill>
              </a:rPr>
              <a:t>(</a:t>
            </a:r>
            <a:r>
              <a:rPr lang="zh-TW" altLang="en-US" sz="3000" dirty="0">
                <a:solidFill>
                  <a:schemeClr val="tx2">
                    <a:lumMod val="50000"/>
                  </a:schemeClr>
                </a:solidFill>
              </a:rPr>
              <a:t>痛楚的感覺，在頭半分鐘最明顯，隨後逐漸減退</a:t>
            </a:r>
            <a:r>
              <a:rPr lang="en-US" altLang="zh-TW" sz="3000" dirty="0">
                <a:solidFill>
                  <a:schemeClr val="tx2">
                    <a:lumMod val="50000"/>
                  </a:schemeClr>
                </a:solidFill>
              </a:rPr>
              <a:t>)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zh-TW" altLang="en-US" sz="3000" dirty="0">
                <a:solidFill>
                  <a:schemeClr val="tx2">
                    <a:lumMod val="50000"/>
                  </a:schemeClr>
                </a:solidFill>
              </a:rPr>
              <a:t>放鬆過緊的筋膜</a:t>
            </a:r>
            <a:r>
              <a:rPr lang="zh-TW" altLang="en-US" sz="3000" b="1" dirty="0">
                <a:solidFill>
                  <a:schemeClr val="tx2">
                    <a:lumMod val="50000"/>
                  </a:schemeClr>
                </a:solidFill>
              </a:rPr>
              <a:t>、</a:t>
            </a:r>
            <a:r>
              <a:rPr lang="zh-TW" altLang="en-US" sz="3000" dirty="0">
                <a:solidFill>
                  <a:schemeClr val="tx2">
                    <a:lumMod val="50000"/>
                  </a:schemeClr>
                </a:solidFill>
              </a:rPr>
              <a:t>肌腱</a:t>
            </a:r>
            <a:r>
              <a:rPr lang="zh-TW" altLang="zh-TW" sz="2800" dirty="0">
                <a:solidFill>
                  <a:schemeClr val="tx2">
                    <a:lumMod val="50000"/>
                  </a:schemeClr>
                </a:solidFill>
              </a:rPr>
              <a:t>促</a:t>
            </a:r>
            <a:r>
              <a:rPr lang="zh-TW" altLang="en-US" sz="2800" dirty="0">
                <a:solidFill>
                  <a:schemeClr val="tx2">
                    <a:lumMod val="50000"/>
                  </a:schemeClr>
                </a:solidFill>
              </a:rPr>
              <a:t>進血液、淋巴液流通，驅除頭痛、手冰腳冷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zh-TW" altLang="en-US" sz="3000" dirty="0">
                <a:solidFill>
                  <a:schemeClr val="tx2">
                    <a:lumMod val="50000"/>
                  </a:schemeClr>
                </a:solidFill>
              </a:rPr>
              <a:t>減少關節受壓，增加關節活動能力</a:t>
            </a:r>
            <a:endParaRPr lang="en-US" altLang="zh-TW" sz="3000" dirty="0">
              <a:solidFill>
                <a:schemeClr val="tx2">
                  <a:lumMod val="50000"/>
                </a:schemeClr>
              </a:solidFill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zh-TW" altLang="en-US" sz="2800" dirty="0">
                <a:solidFill>
                  <a:schemeClr val="tx2">
                    <a:lumMod val="50000"/>
                  </a:schemeClr>
                </a:solidFill>
              </a:rPr>
              <a:t>減低因身體對抗肌不平 ，所帶來的體態變形和傷害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en-US" altLang="zh-TW" sz="3000" dirty="0">
              <a:solidFill>
                <a:schemeClr val="tx2">
                  <a:lumMod val="50000"/>
                </a:schemeClr>
              </a:solidFill>
            </a:endParaRPr>
          </a:p>
          <a:p>
            <a:pPr algn="ctr"/>
            <a:endParaRPr lang="en-US" altLang="zh-TW" sz="3600" b="1" u="sng" dirty="0">
              <a:solidFill>
                <a:schemeClr val="tx2">
                  <a:lumMod val="50000"/>
                </a:schemeClr>
              </a:solidFill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en-US" altLang="zh-TW" sz="32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65793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chemeClr val="accent3"/>
          </a:solidFill>
        </p:spPr>
        <p:txBody>
          <a:bodyPr>
            <a:normAutofit/>
          </a:bodyPr>
          <a:lstStyle/>
          <a:p>
            <a:r>
              <a:rPr lang="zh-TW" altLang="en-US" sz="5400" b="1" dirty="0">
                <a:solidFill>
                  <a:schemeClr val="bg2">
                    <a:lumMod val="25000"/>
                  </a:schemeClr>
                </a:solidFill>
              </a:rPr>
              <a:t>按 摩 的 </a:t>
            </a:r>
            <a:r>
              <a:rPr lang="zh-TW" altLang="zh-TW" sz="5400" b="1" dirty="0">
                <a:solidFill>
                  <a:schemeClr val="bg2">
                    <a:lumMod val="25000"/>
                  </a:schemeClr>
                </a:solidFill>
              </a:rPr>
              <a:t>治</a:t>
            </a:r>
            <a:r>
              <a:rPr lang="en-US" altLang="zh-TW" sz="5400" b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zh-TW" altLang="zh-TW" sz="5400" b="1" dirty="0">
                <a:solidFill>
                  <a:schemeClr val="bg2">
                    <a:lumMod val="25000"/>
                  </a:schemeClr>
                </a:solidFill>
              </a:rPr>
              <a:t>療</a:t>
            </a:r>
            <a:r>
              <a:rPr lang="en-US" altLang="zh-TW" sz="5400" b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zh-TW" altLang="zh-TW" sz="5400" b="1" dirty="0">
                <a:solidFill>
                  <a:schemeClr val="bg2">
                    <a:lumMod val="25000"/>
                  </a:schemeClr>
                </a:solidFill>
              </a:rPr>
              <a:t>應</a:t>
            </a:r>
            <a:r>
              <a:rPr lang="en-US" altLang="zh-TW" sz="5400" b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zh-TW" altLang="zh-TW" sz="5400" b="1" dirty="0">
                <a:solidFill>
                  <a:schemeClr val="bg2">
                    <a:lumMod val="25000"/>
                  </a:schemeClr>
                </a:solidFill>
              </a:rPr>
              <a:t>用</a:t>
            </a:r>
            <a:endParaRPr lang="en-US" sz="54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1143000"/>
            <a:ext cx="9144000" cy="587853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en-US" altLang="zh-TW" sz="3200" dirty="0">
              <a:solidFill>
                <a:schemeClr val="tx1">
                  <a:lumMod val="65000"/>
                  <a:lumOff val="35000"/>
                </a:schemeClr>
              </a:solidFill>
              <a:latin typeface="標楷體" pitchFamily="65" charset="-120"/>
              <a:ea typeface="標楷體" pitchFamily="65" charset="-120"/>
              <a:cs typeface="Arial Unicode MS" pitchFamily="34" charset="-12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zh-TW" altLang="en-US" sz="3200" dirty="0">
                <a:solidFill>
                  <a:schemeClr val="tx2">
                    <a:lumMod val="50000"/>
                  </a:schemeClr>
                </a:solidFill>
              </a:rPr>
              <a:t>受傷筋腱、筋膜和關節的軟組織，會呈現腫脹、凹凸不平、及結核 </a:t>
            </a:r>
            <a:r>
              <a:rPr lang="en-US" altLang="zh-TW" sz="3200" dirty="0">
                <a:solidFill>
                  <a:schemeClr val="tx2">
                    <a:lumMod val="50000"/>
                  </a:schemeClr>
                </a:solidFill>
              </a:rPr>
              <a:t>(</a:t>
            </a:r>
            <a:r>
              <a:rPr lang="zh-TW" altLang="en-US" sz="3200" dirty="0">
                <a:solidFill>
                  <a:schemeClr val="tx2">
                    <a:lumMod val="50000"/>
                  </a:schemeClr>
                </a:solidFill>
              </a:rPr>
              <a:t>激痛點</a:t>
            </a:r>
            <a:r>
              <a:rPr lang="en-US" altLang="zh-TW" sz="3200" dirty="0">
                <a:solidFill>
                  <a:schemeClr val="tx2">
                    <a:lumMod val="50000"/>
                  </a:schemeClr>
                </a:solidFill>
              </a:rPr>
              <a:t>) 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zh-TW" altLang="en-US" sz="3200" dirty="0">
                <a:solidFill>
                  <a:schemeClr val="tx2">
                    <a:lumMod val="50000"/>
                  </a:schemeClr>
                </a:solidFill>
              </a:rPr>
              <a:t>採用按壓的手法，能釋出受傷軟組織裡面的發炎體液，促進康復</a:t>
            </a:r>
            <a:endParaRPr lang="en-US" altLang="zh-TW" sz="3200" dirty="0">
              <a:solidFill>
                <a:schemeClr val="tx2">
                  <a:lumMod val="50000"/>
                </a:schemeClr>
              </a:solidFill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zh-TW" altLang="en-US" sz="3200" dirty="0">
                <a:solidFill>
                  <a:schemeClr val="tx2">
                    <a:lumMod val="50000"/>
                  </a:schemeClr>
                </a:solidFill>
              </a:rPr>
              <a:t>按擠其上，會逐步更換及稀釋受傷軟組織裡面的發炎液體</a:t>
            </a:r>
            <a:endParaRPr lang="en-US" altLang="zh-TW" sz="3200" dirty="0">
              <a:solidFill>
                <a:schemeClr val="tx2">
                  <a:lumMod val="50000"/>
                </a:schemeClr>
              </a:solidFill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zh-TW" altLang="en-US" sz="3200" dirty="0">
                <a:solidFill>
                  <a:schemeClr val="tx2">
                    <a:lumMod val="50000"/>
                  </a:schemeClr>
                </a:solidFill>
              </a:rPr>
              <a:t>發炎液體濃度降低，痛楚強度隨即下降</a:t>
            </a:r>
            <a:endParaRPr lang="en-US" altLang="zh-TW" sz="3200" dirty="0">
              <a:solidFill>
                <a:schemeClr val="tx2">
                  <a:lumMod val="50000"/>
                </a:schemeClr>
              </a:solidFill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zh-TW" altLang="en-US" sz="3200" dirty="0">
                <a:solidFill>
                  <a:schemeClr val="tx2">
                    <a:lumMod val="50000"/>
                  </a:schemeClr>
                </a:solidFill>
              </a:rPr>
              <a:t>熱敷可減輕痛楚，又能加速血液循環、清除癈物、速進復原 </a:t>
            </a:r>
            <a:endParaRPr lang="en-US" altLang="zh-TW" sz="3200" dirty="0">
              <a:solidFill>
                <a:schemeClr val="tx2">
                  <a:lumMod val="50000"/>
                </a:schemeClr>
              </a:solidFill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zh-TW" altLang="en-US" sz="3200" dirty="0">
                <a:solidFill>
                  <a:schemeClr val="tx2">
                    <a:lumMod val="50000"/>
                  </a:schemeClr>
                </a:solidFill>
              </a:rPr>
              <a:t>冰敷適宜用於制止內出血</a:t>
            </a:r>
            <a:endParaRPr lang="en-US" altLang="zh-TW" sz="3200" dirty="0">
              <a:solidFill>
                <a:schemeClr val="tx2">
                  <a:lumMod val="50000"/>
                </a:schemeClr>
              </a:solidFill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en-US" altLang="zh-TW" sz="24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68729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chemeClr val="accent3"/>
          </a:solidFill>
        </p:spPr>
        <p:txBody>
          <a:bodyPr>
            <a:normAutofit/>
          </a:bodyPr>
          <a:lstStyle/>
          <a:p>
            <a:r>
              <a:rPr lang="zh-TW" altLang="en-US" sz="5400" b="1" dirty="0">
                <a:solidFill>
                  <a:schemeClr val="bg2">
                    <a:lumMod val="25000"/>
                  </a:schemeClr>
                </a:solidFill>
              </a:rPr>
              <a:t>葡 萄 糖 胺 及 </a:t>
            </a:r>
            <a:r>
              <a:rPr lang="zh-TW" altLang="zh-TW" sz="5400" b="1" dirty="0">
                <a:solidFill>
                  <a:schemeClr val="bg2">
                    <a:lumMod val="25000"/>
                  </a:schemeClr>
                </a:solidFill>
              </a:rPr>
              <a:t>亞</a:t>
            </a:r>
            <a:r>
              <a:rPr lang="en-US" altLang="zh-TW" sz="5400" b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zh-TW" altLang="zh-TW" sz="5400" b="1" dirty="0">
                <a:solidFill>
                  <a:schemeClr val="bg2">
                    <a:lumMod val="25000"/>
                  </a:schemeClr>
                </a:solidFill>
              </a:rPr>
              <a:t>米</a:t>
            </a:r>
            <a:r>
              <a:rPr lang="en-US" altLang="zh-TW" sz="5400" b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zh-TW" altLang="zh-TW" sz="5400" b="1" dirty="0">
                <a:solidFill>
                  <a:schemeClr val="bg2">
                    <a:lumMod val="25000"/>
                  </a:schemeClr>
                </a:solidFill>
              </a:rPr>
              <a:t>加</a:t>
            </a:r>
            <a:r>
              <a:rPr lang="en-US" altLang="zh-TW" sz="5400" b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altLang="zh-TW" sz="6000" b="1" dirty="0">
                <a:solidFill>
                  <a:schemeClr val="bg2">
                    <a:lumMod val="25000"/>
                  </a:schemeClr>
                </a:solidFill>
                <a:cs typeface="Times New Roman" pitchFamily="18" charset="0"/>
              </a:rPr>
              <a:t>3</a:t>
            </a:r>
            <a:endParaRPr lang="en-US" sz="60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1143000"/>
            <a:ext cx="9144000" cy="637097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Ø"/>
            </a:pPr>
            <a:r>
              <a:rPr lang="zh-TW" altLang="en-US" sz="3200" dirty="0">
                <a:solidFill>
                  <a:schemeClr val="tx2">
                    <a:lumMod val="50000"/>
                  </a:schemeClr>
                </a:solidFill>
              </a:rPr>
              <a:t>骨骼損蝕，神經線接近外露時，遇上温度及濕度起變化，會帶來不適 </a:t>
            </a:r>
            <a:r>
              <a:rPr lang="en-US" altLang="zh-TW" sz="3200" dirty="0">
                <a:solidFill>
                  <a:schemeClr val="tx2">
                    <a:lumMod val="50000"/>
                  </a:schemeClr>
                </a:solidFill>
              </a:rPr>
              <a:t>(</a:t>
            </a:r>
            <a:r>
              <a:rPr lang="zh-TW" altLang="en-US" sz="3200" dirty="0">
                <a:solidFill>
                  <a:schemeClr val="tx2">
                    <a:lumMod val="50000"/>
                  </a:schemeClr>
                </a:solidFill>
              </a:rPr>
              <a:t>風濕</a:t>
            </a:r>
            <a:r>
              <a:rPr lang="en-US" altLang="zh-TW" sz="3200" dirty="0">
                <a:solidFill>
                  <a:schemeClr val="tx2">
                    <a:lumMod val="50000"/>
                  </a:schemeClr>
                </a:solidFill>
              </a:rPr>
              <a:t>)</a:t>
            </a:r>
            <a:r>
              <a:rPr lang="zh-TW" altLang="en-US" sz="3200" dirty="0">
                <a:solidFill>
                  <a:schemeClr val="tx2">
                    <a:lumMod val="50000"/>
                  </a:schemeClr>
                </a:solidFill>
              </a:rPr>
              <a:t>，要盡快修補</a:t>
            </a:r>
            <a:endParaRPr lang="en-US" altLang="zh-TW" sz="3200" dirty="0">
              <a:solidFill>
                <a:schemeClr val="tx2">
                  <a:lumMod val="50000"/>
                </a:schemeClr>
              </a:solidFill>
            </a:endParaRP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zh-TW" altLang="en-US" sz="3200" dirty="0">
                <a:solidFill>
                  <a:schemeClr val="tx2">
                    <a:lumMod val="50000"/>
                  </a:schemeClr>
                </a:solidFill>
              </a:rPr>
              <a:t>關節損蝕後，神經線外露，引來劇痛</a:t>
            </a:r>
            <a:endParaRPr lang="en-US" altLang="zh-TW" sz="3200" dirty="0">
              <a:solidFill>
                <a:schemeClr val="tx2">
                  <a:lumMod val="50000"/>
                </a:schemeClr>
              </a:solidFill>
            </a:endParaRP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zh-TW" altLang="en-US" sz="3200" dirty="0">
                <a:solidFill>
                  <a:schemeClr val="tx2">
                    <a:lumMod val="50000"/>
                  </a:schemeClr>
                </a:solidFill>
              </a:rPr>
              <a:t>葡萄糖胺 </a:t>
            </a:r>
            <a:r>
              <a:rPr lang="en-US" altLang="zh-TW" sz="3200" dirty="0">
                <a:solidFill>
                  <a:schemeClr val="tx2">
                    <a:lumMod val="50000"/>
                  </a:schemeClr>
                </a:solidFill>
              </a:rPr>
              <a:t>(Glucosamine) </a:t>
            </a:r>
            <a:r>
              <a:rPr lang="zh-TW" altLang="en-US" sz="3200" dirty="0">
                <a:solidFill>
                  <a:schemeClr val="tx2">
                    <a:lumMod val="50000"/>
                  </a:schemeClr>
                </a:solidFill>
              </a:rPr>
              <a:t>能刺激軟骨細胞生產更多的蛋白多糖，加速軟骨的新陳代謝，增加修復能力，又能抑制產生發炎的發酵素，所以有消炎和止痛的作用 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zh-TW" altLang="en-US" sz="3200" dirty="0">
                <a:solidFill>
                  <a:schemeClr val="tx2">
                    <a:lumMod val="50000"/>
                  </a:schemeClr>
                </a:solidFill>
              </a:rPr>
              <a:t>軟骨素 </a:t>
            </a:r>
            <a:r>
              <a:rPr lang="en-US" altLang="zh-TW" sz="3200" dirty="0">
                <a:solidFill>
                  <a:schemeClr val="tx2">
                    <a:lumMod val="50000"/>
                  </a:schemeClr>
                </a:solidFill>
              </a:rPr>
              <a:t>(Chondroitin) </a:t>
            </a:r>
            <a:r>
              <a:rPr lang="zh-TW" altLang="en-US" sz="3200" dirty="0">
                <a:solidFill>
                  <a:schemeClr val="tx2">
                    <a:lumMod val="50000"/>
                  </a:schemeClr>
                </a:solidFill>
              </a:rPr>
              <a:t>存於關節軟骨及滑液中，能提高滑液的濃度，增強對關節的保護能力</a:t>
            </a:r>
            <a:endParaRPr lang="en-US" altLang="zh-TW" sz="3200" dirty="0">
              <a:solidFill>
                <a:schemeClr val="tx2">
                  <a:lumMod val="50000"/>
                </a:schemeClr>
              </a:solidFill>
            </a:endParaRP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zh-TW" altLang="zh-TW" sz="3200" dirty="0">
                <a:solidFill>
                  <a:schemeClr val="tx2">
                    <a:lumMod val="50000"/>
                  </a:schemeClr>
                </a:solidFill>
              </a:rPr>
              <a:t>亞米加</a:t>
            </a:r>
            <a:r>
              <a:rPr lang="zh-TW" altLang="en-US" sz="3200" dirty="0">
                <a:solidFill>
                  <a:schemeClr val="tx2">
                    <a:lumMod val="50000"/>
                  </a:schemeClr>
                </a:solidFill>
              </a:rPr>
              <a:t>3是關節滑液的主要成份，存於</a:t>
            </a:r>
            <a:r>
              <a:rPr lang="zh-TW" altLang="zh-TW" sz="3200" dirty="0">
                <a:solidFill>
                  <a:schemeClr val="tx2">
                    <a:lumMod val="50000"/>
                  </a:schemeClr>
                </a:solidFill>
              </a:rPr>
              <a:t>堅果</a:t>
            </a:r>
            <a:r>
              <a:rPr lang="zh-TW" altLang="en-US" sz="3200" dirty="0">
                <a:solidFill>
                  <a:schemeClr val="tx2">
                    <a:lumMod val="50000"/>
                  </a:schemeClr>
                </a:solidFill>
              </a:rPr>
              <a:t>、</a:t>
            </a:r>
            <a:r>
              <a:rPr lang="zh-TW" altLang="zh-TW" sz="3200" dirty="0">
                <a:solidFill>
                  <a:schemeClr val="tx2">
                    <a:lumMod val="50000"/>
                  </a:schemeClr>
                </a:solidFill>
              </a:rPr>
              <a:t>含</a:t>
            </a:r>
            <a:r>
              <a:rPr lang="el-GR" altLang="zh-TW" sz="3200" dirty="0">
                <a:solidFill>
                  <a:schemeClr val="tx2">
                    <a:lumMod val="50000"/>
                  </a:schemeClr>
                </a:solidFill>
                <a:cs typeface="Times New Roman" pitchFamily="18" charset="0"/>
              </a:rPr>
              <a:t>Ω</a:t>
            </a:r>
            <a:r>
              <a:rPr lang="en-US" altLang="zh-TW" sz="3200" dirty="0">
                <a:solidFill>
                  <a:schemeClr val="tx2">
                    <a:lumMod val="50000"/>
                  </a:schemeClr>
                </a:solidFill>
                <a:cs typeface="Times New Roman" pitchFamily="18" charset="0"/>
              </a:rPr>
              <a:t>3</a:t>
            </a:r>
            <a:r>
              <a:rPr lang="zh-TW" altLang="zh-TW" sz="3200" dirty="0">
                <a:solidFill>
                  <a:schemeClr val="tx2">
                    <a:lumMod val="50000"/>
                  </a:schemeClr>
                </a:solidFill>
              </a:rPr>
              <a:t>之魚</a:t>
            </a:r>
            <a:r>
              <a:rPr lang="zh-TW" altLang="en-US" sz="3200" dirty="0">
                <a:solidFill>
                  <a:schemeClr val="tx2">
                    <a:lumMod val="50000"/>
                  </a:schemeClr>
                </a:solidFill>
              </a:rPr>
              <a:t>類之鱼</a:t>
            </a:r>
            <a:r>
              <a:rPr lang="zh-TW" altLang="zh-TW" sz="3200" dirty="0">
                <a:solidFill>
                  <a:schemeClr val="tx2">
                    <a:lumMod val="50000"/>
                  </a:schemeClr>
                </a:solidFill>
              </a:rPr>
              <a:t>油丸</a:t>
            </a:r>
            <a:r>
              <a:rPr lang="zh-TW" altLang="en-US" sz="3200" dirty="0">
                <a:solidFill>
                  <a:schemeClr val="tx2">
                    <a:lumMod val="50000"/>
                  </a:schemeClr>
                </a:solidFill>
              </a:rPr>
              <a:t>，能提升關節滑液的數量</a:t>
            </a:r>
            <a:endParaRPr lang="en-US" altLang="zh-TW" sz="3200" dirty="0">
              <a:solidFill>
                <a:schemeClr val="tx2">
                  <a:lumMod val="50000"/>
                </a:schemeClr>
              </a:solidFill>
            </a:endParaRPr>
          </a:p>
          <a:p>
            <a:pPr marL="571500" indent="-571500">
              <a:buFont typeface="Wingdings" panose="05000000000000000000" pitchFamily="2" charset="2"/>
              <a:buChar char="Ø"/>
            </a:pPr>
            <a:endParaRPr lang="en-US" altLang="zh-TW" sz="3200" dirty="0">
              <a:solidFill>
                <a:schemeClr val="tx1">
                  <a:lumMod val="10000"/>
                </a:schemeClr>
              </a:solidFill>
            </a:endParaRPr>
          </a:p>
          <a:p>
            <a:endParaRPr lang="en-US" altLang="zh-TW" sz="24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06477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chemeClr val="accent3"/>
          </a:solidFill>
        </p:spPr>
        <p:txBody>
          <a:bodyPr>
            <a:normAutofit/>
          </a:bodyPr>
          <a:lstStyle/>
          <a:p>
            <a:r>
              <a:rPr lang="zh-TW" altLang="en-US" sz="5400" b="1" dirty="0">
                <a:solidFill>
                  <a:schemeClr val="bg2">
                    <a:lumMod val="25000"/>
                  </a:schemeClr>
                </a:solidFill>
              </a:rPr>
              <a:t>注 意 事 項</a:t>
            </a:r>
            <a:endParaRPr lang="en-US" sz="54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1143000"/>
            <a:ext cx="9144000" cy="569386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2800" b="1" u="sng" dirty="0">
                <a:solidFill>
                  <a:schemeClr val="tx2">
                    <a:lumMod val="50000"/>
                  </a:schemeClr>
                </a:solidFill>
              </a:rPr>
              <a:t>拉筋的方法</a:t>
            </a:r>
            <a:endParaRPr lang="en-US" altLang="zh-TW" sz="2800" dirty="0">
              <a:solidFill>
                <a:schemeClr val="tx2">
                  <a:lumMod val="50000"/>
                </a:schemeClr>
              </a:solidFill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zh-TW" altLang="en-US" sz="2800" dirty="0">
                <a:solidFill>
                  <a:schemeClr val="tx2">
                    <a:lumMod val="50000"/>
                  </a:schemeClr>
                </a:solidFill>
              </a:rPr>
              <a:t>要有效治療，最少要拉 </a:t>
            </a:r>
            <a:r>
              <a:rPr lang="en-US" altLang="zh-TW" sz="2800" dirty="0">
                <a:solidFill>
                  <a:schemeClr val="tx2">
                    <a:lumMod val="50000"/>
                  </a:schemeClr>
                </a:solidFill>
              </a:rPr>
              <a:t>3 </a:t>
            </a:r>
            <a:r>
              <a:rPr lang="zh-TW" altLang="en-US" sz="2800" dirty="0">
                <a:solidFill>
                  <a:schemeClr val="tx2">
                    <a:lumMod val="50000"/>
                  </a:schemeClr>
                </a:solidFill>
              </a:rPr>
              <a:t>分鐘</a:t>
            </a:r>
            <a:endParaRPr lang="en-US" altLang="zh-TW" sz="2800" dirty="0">
              <a:solidFill>
                <a:schemeClr val="tx2">
                  <a:lumMod val="50000"/>
                </a:schemeClr>
              </a:solidFill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zh-TW" altLang="en-US" sz="2800" dirty="0">
                <a:solidFill>
                  <a:schemeClr val="tx2">
                    <a:lumMod val="50000"/>
                  </a:schemeClr>
                </a:solidFill>
              </a:rPr>
              <a:t>深吸氣、緩呼氣，及感覺轉移法可助舒緩痛楚</a:t>
            </a:r>
            <a:endParaRPr lang="en-US" altLang="zh-TW" sz="2800" dirty="0">
              <a:solidFill>
                <a:schemeClr val="tx2">
                  <a:lumMod val="50000"/>
                </a:schemeClr>
              </a:solidFill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zh-TW" altLang="zh-TW" sz="2800" dirty="0">
                <a:solidFill>
                  <a:schemeClr val="tx2">
                    <a:lumMod val="50000"/>
                  </a:schemeClr>
                </a:solidFill>
              </a:rPr>
              <a:t>肌</a:t>
            </a:r>
            <a:r>
              <a:rPr lang="zh-TW" altLang="en-US" sz="2800" dirty="0">
                <a:solidFill>
                  <a:schemeClr val="tx2">
                    <a:lumMod val="50000"/>
                  </a:schemeClr>
                </a:solidFill>
              </a:rPr>
              <a:t>肉、</a:t>
            </a:r>
            <a:r>
              <a:rPr lang="zh-TW" altLang="zh-TW" sz="2800" dirty="0">
                <a:solidFill>
                  <a:schemeClr val="tx2">
                    <a:lumMod val="50000"/>
                  </a:schemeClr>
                </a:solidFill>
              </a:rPr>
              <a:t>肌</a:t>
            </a:r>
            <a:r>
              <a:rPr lang="zh-TW" altLang="en-US" sz="2800" dirty="0">
                <a:solidFill>
                  <a:schemeClr val="tx2">
                    <a:lumMod val="50000"/>
                  </a:schemeClr>
                </a:solidFill>
              </a:rPr>
              <a:t>筋膜</a:t>
            </a:r>
            <a:r>
              <a:rPr lang="zh-TW" altLang="en-US" sz="2800" b="1" dirty="0">
                <a:solidFill>
                  <a:schemeClr val="tx2">
                    <a:lumMod val="50000"/>
                  </a:schemeClr>
                </a:solidFill>
              </a:rPr>
              <a:t>、</a:t>
            </a:r>
            <a:r>
              <a:rPr lang="zh-TW" altLang="en-US" sz="2800" dirty="0">
                <a:solidFill>
                  <a:schemeClr val="tx2">
                    <a:lumMod val="50000"/>
                  </a:schemeClr>
                </a:solidFill>
              </a:rPr>
              <a:t>肌腱等，在伸展後會延長然後再度收縮，在它們未充分收縮前又再伸展可</a:t>
            </a:r>
            <a:r>
              <a:rPr lang="zh-TW" altLang="en-US" sz="2800" dirty="0">
                <a:solidFill>
                  <a:srgbClr val="FF0000"/>
                </a:solidFill>
              </a:rPr>
              <a:t>減輕痛楚</a:t>
            </a:r>
            <a:endParaRPr lang="en-US" altLang="zh-TW" sz="2800" dirty="0">
              <a:solidFill>
                <a:srgbClr val="FF0000"/>
              </a:solidFill>
            </a:endParaRPr>
          </a:p>
          <a:p>
            <a:pPr algn="ctr"/>
            <a:endParaRPr lang="en-US" altLang="zh-TW" sz="2800" b="1" u="sng" dirty="0">
              <a:solidFill>
                <a:schemeClr val="tx1">
                  <a:lumMod val="65000"/>
                  <a:lumOff val="35000"/>
                </a:schemeClr>
              </a:solidFill>
              <a:latin typeface="新細明體" panose="02020500000000000000" pitchFamily="18" charset="-120"/>
              <a:ea typeface="新細明體" panose="02020500000000000000" pitchFamily="18" charset="-120"/>
              <a:cs typeface="Arial Unicode MS" pitchFamily="34" charset="-120"/>
            </a:endParaRPr>
          </a:p>
          <a:p>
            <a:pPr algn="ctr"/>
            <a:r>
              <a:rPr lang="zh-TW" altLang="en-US" sz="2800" b="1" u="sng" dirty="0">
                <a:solidFill>
                  <a:srgbClr val="FF0000"/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Arial Unicode MS" pitchFamily="34" charset="-120"/>
              </a:rPr>
              <a:t>不宜拉筋的情況</a:t>
            </a:r>
            <a:endParaRPr lang="en-US" altLang="zh-TW" sz="2800" b="1" u="sng" dirty="0">
              <a:solidFill>
                <a:srgbClr val="FF0000"/>
              </a:solidFill>
              <a:latin typeface="新細明體" panose="02020500000000000000" pitchFamily="18" charset="-120"/>
              <a:ea typeface="新細明體" panose="02020500000000000000" pitchFamily="18" charset="-120"/>
              <a:cs typeface="Arial Unicode MS" pitchFamily="34" charset="-12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zh-TW" altLang="en-US" sz="2800" dirty="0">
                <a:solidFill>
                  <a:schemeClr val="tx2">
                    <a:lumMod val="50000"/>
                  </a:schemeClr>
                </a:solidFill>
              </a:rPr>
              <a:t>患者在手術、骨析後的 </a:t>
            </a:r>
            <a:r>
              <a:rPr lang="en-US" altLang="zh-TW" sz="2800" dirty="0">
                <a:solidFill>
                  <a:schemeClr val="tx2">
                    <a:lumMod val="50000"/>
                  </a:schemeClr>
                </a:solidFill>
              </a:rPr>
              <a:t>3 </a:t>
            </a:r>
            <a:r>
              <a:rPr lang="zh-TW" altLang="en-US" sz="2800" dirty="0">
                <a:solidFill>
                  <a:schemeClr val="tx2">
                    <a:lumMod val="50000"/>
                  </a:schemeClr>
                </a:solidFill>
              </a:rPr>
              <a:t>個月內</a:t>
            </a:r>
            <a:endParaRPr lang="en-US" altLang="zh-TW" sz="2800" dirty="0">
              <a:solidFill>
                <a:schemeClr val="tx2">
                  <a:lumMod val="50000"/>
                </a:schemeClr>
              </a:solidFill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zh-TW" altLang="en-US" sz="2800" dirty="0">
                <a:solidFill>
                  <a:schemeClr val="tx2">
                    <a:lumMod val="50000"/>
                  </a:schemeClr>
                </a:solidFill>
              </a:rPr>
              <a:t>有嚴重心臟病、血壓高的患者</a:t>
            </a:r>
            <a:endParaRPr lang="en-US" altLang="zh-TW" sz="2800" dirty="0">
              <a:solidFill>
                <a:schemeClr val="tx2">
                  <a:lumMod val="50000"/>
                </a:schemeClr>
              </a:solidFill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zh-TW" altLang="en-US" sz="2800" dirty="0">
                <a:solidFill>
                  <a:schemeClr val="tx2">
                    <a:lumMod val="50000"/>
                  </a:schemeClr>
                </a:solidFill>
              </a:rPr>
              <a:t>有植入人工關節的患者</a:t>
            </a:r>
            <a:endParaRPr lang="en-US" altLang="zh-TW" sz="2800" dirty="0">
              <a:solidFill>
                <a:schemeClr val="tx2">
                  <a:lumMod val="50000"/>
                </a:schemeClr>
              </a:solidFill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en-US" altLang="zh-TW" sz="2800" dirty="0">
              <a:solidFill>
                <a:schemeClr val="tx2">
                  <a:lumMod val="50000"/>
                </a:schemeClr>
              </a:solidFill>
            </a:endParaRPr>
          </a:p>
          <a:p>
            <a:pPr algn="ctr"/>
            <a:r>
              <a:rPr lang="zh-TW" altLang="en-US" sz="2800" b="1" u="sng" dirty="0">
                <a:solidFill>
                  <a:srgbClr val="FF0000"/>
                </a:solidFill>
                <a:latin typeface="新細明體" panose="02020500000000000000" pitchFamily="18" charset="-120"/>
                <a:cs typeface="Arial Unicode MS" pitchFamily="34" charset="-120"/>
              </a:rPr>
              <a:t>拉筋後疼痛</a:t>
            </a:r>
            <a:endParaRPr lang="en-US" altLang="zh-TW" sz="2800" dirty="0">
              <a:solidFill>
                <a:schemeClr val="tx2">
                  <a:lumMod val="50000"/>
                </a:schemeClr>
              </a:solidFill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zh-TW" altLang="en-US" sz="2800" dirty="0">
                <a:solidFill>
                  <a:schemeClr val="tx2">
                    <a:lumMod val="50000"/>
                  </a:schemeClr>
                </a:solidFill>
              </a:rPr>
              <a:t>做相同的</a:t>
            </a:r>
            <a:r>
              <a:rPr lang="zh-TW" altLang="en-US" sz="2800" dirty="0">
                <a:solidFill>
                  <a:schemeClr val="tx2">
                    <a:lumMod val="50000"/>
                  </a:schemeClr>
                </a:solidFill>
                <a:latin typeface="新細明體" panose="02020500000000000000" pitchFamily="18" charset="-120"/>
                <a:cs typeface="Arial Unicode MS" pitchFamily="34" charset="-120"/>
              </a:rPr>
              <a:t>拉筋動作，</a:t>
            </a:r>
            <a:r>
              <a:rPr lang="zh-TW" altLang="en-US" sz="2800" dirty="0">
                <a:solidFill>
                  <a:schemeClr val="tx2">
                    <a:lumMod val="50000"/>
                  </a:schemeClr>
                </a:solidFill>
              </a:rPr>
              <a:t>用</a:t>
            </a:r>
            <a:r>
              <a:rPr lang="en-US" altLang="zh-TW" sz="2800" dirty="0">
                <a:solidFill>
                  <a:schemeClr val="tx2">
                    <a:lumMod val="50000"/>
                  </a:schemeClr>
                </a:solidFill>
                <a:latin typeface="新細明體" panose="02020500000000000000" pitchFamily="18" charset="-120"/>
                <a:cs typeface="Arial Unicode MS" pitchFamily="34" charset="-120"/>
              </a:rPr>
              <a:t>3</a:t>
            </a:r>
            <a:r>
              <a:rPr lang="zh-TW" altLang="en-US" sz="2800" dirty="0">
                <a:solidFill>
                  <a:schemeClr val="tx2">
                    <a:lumMod val="50000"/>
                  </a:schemeClr>
                </a:solidFill>
                <a:latin typeface="新細明體" panose="02020500000000000000" pitchFamily="18" charset="-120"/>
                <a:cs typeface="Arial Unicode MS" pitchFamily="34" charset="-120"/>
              </a:rPr>
              <a:t>、</a:t>
            </a:r>
            <a:r>
              <a:rPr lang="en-US" altLang="zh-TW" sz="2800" dirty="0">
                <a:solidFill>
                  <a:schemeClr val="tx2">
                    <a:lumMod val="50000"/>
                  </a:schemeClr>
                </a:solidFill>
                <a:latin typeface="新細明體" panose="02020500000000000000" pitchFamily="18" charset="-120"/>
                <a:cs typeface="Arial Unicode MS" pitchFamily="34" charset="-120"/>
              </a:rPr>
              <a:t>4</a:t>
            </a:r>
            <a:r>
              <a:rPr lang="zh-TW" altLang="en-US" sz="2800" dirty="0">
                <a:solidFill>
                  <a:schemeClr val="tx2">
                    <a:lumMod val="50000"/>
                  </a:schemeClr>
                </a:solidFill>
                <a:latin typeface="新細明體" panose="02020500000000000000" pitchFamily="18" charset="-120"/>
                <a:cs typeface="Arial Unicode MS" pitchFamily="34" charset="-120"/>
              </a:rPr>
              <a:t>成力度</a:t>
            </a:r>
            <a:r>
              <a:rPr lang="zh-TW" altLang="en-US" sz="2800" dirty="0">
                <a:solidFill>
                  <a:schemeClr val="tx2">
                    <a:lumMod val="50000"/>
                  </a:schemeClr>
                </a:solidFill>
              </a:rPr>
              <a:t>再</a:t>
            </a:r>
            <a:r>
              <a:rPr lang="zh-TW" altLang="en-US" sz="2800" dirty="0">
                <a:solidFill>
                  <a:schemeClr val="tx2">
                    <a:lumMod val="50000"/>
                  </a:schemeClr>
                </a:solidFill>
                <a:latin typeface="新細明體" panose="02020500000000000000" pitchFamily="18" charset="-120"/>
                <a:cs typeface="Arial Unicode MS" pitchFamily="34" charset="-120"/>
              </a:rPr>
              <a:t>拉，可迅速紓緩</a:t>
            </a:r>
            <a:endParaRPr lang="en-US" altLang="zh-TW" sz="24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604781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6046</TotalTime>
  <Words>1870</Words>
  <Application>Microsoft Office PowerPoint</Application>
  <PresentationFormat>如螢幕大小 (4:3)</PresentationFormat>
  <Paragraphs>374</Paragraphs>
  <Slides>40</Slides>
  <Notes>1</Notes>
  <HiddenSlides>0</HiddenSlides>
  <MMClips>0</MMClips>
  <ScaleCrop>false</ScaleCrop>
  <HeadingPairs>
    <vt:vector size="6" baseType="variant">
      <vt:variant>
        <vt:lpstr>使用字型</vt:lpstr>
      </vt:variant>
      <vt:variant>
        <vt:i4>7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40</vt:i4>
      </vt:variant>
    </vt:vector>
  </HeadingPairs>
  <TitlesOfParts>
    <vt:vector size="48" baseType="lpstr">
      <vt:lpstr>Arial Unicode MS</vt:lpstr>
      <vt:lpstr>新細明體</vt:lpstr>
      <vt:lpstr>標楷體</vt:lpstr>
      <vt:lpstr>Arial</vt:lpstr>
      <vt:lpstr>Calibri</vt:lpstr>
      <vt:lpstr>Symbol</vt:lpstr>
      <vt:lpstr>Wingdings</vt:lpstr>
      <vt:lpstr>Office Theme</vt:lpstr>
      <vt:lpstr>伸展運動 及 伸展治療</vt:lpstr>
      <vt:lpstr>肌 肉 和 筋 腱</vt:lpstr>
      <vt:lpstr>痛 的 成 因</vt:lpstr>
      <vt:lpstr>軟 組 織 的 治 療</vt:lpstr>
      <vt:lpstr>疤 痕 纖 維 的 處 理</vt:lpstr>
      <vt:lpstr>拉 筋 治 療 的 應 用</vt:lpstr>
      <vt:lpstr>按 摩 的 治 療 應 用</vt:lpstr>
      <vt:lpstr>葡 萄 糖 胺 及 亞 米 加 3</vt:lpstr>
      <vt:lpstr>注 意 事 項</vt:lpstr>
      <vt:lpstr>(一)  頭 / 肩 部 痛 患</vt:lpstr>
      <vt:lpstr>頸之伸展運動</vt:lpstr>
      <vt:lpstr>後頸肌力鍛鍊</vt:lpstr>
      <vt:lpstr>肩的伸展運動 </vt:lpstr>
      <vt:lpstr>(二) 肩膊痛</vt:lpstr>
      <vt:lpstr>肩的伸展運動</vt:lpstr>
      <vt:lpstr>(三) 上肢痛患</vt:lpstr>
      <vt:lpstr>上肢缺血麻痺之伸展運動</vt:lpstr>
      <vt:lpstr>PowerPoint 簡報</vt:lpstr>
      <vt:lpstr>手 腕 的 伸 展 運 動</vt:lpstr>
      <vt:lpstr>手指的伸展運動</vt:lpstr>
      <vt:lpstr>(四) 腰 / 背痛患</vt:lpstr>
      <vt:lpstr>脊柱側彎的原因</vt:lpstr>
      <vt:lpstr>脊椎的伸展運動</vt:lpstr>
      <vt:lpstr>背痛的原因</vt:lpstr>
      <vt:lpstr>上背痛的伸展運動</vt:lpstr>
      <vt:lpstr>下腰背痛的伸展運動</vt:lpstr>
      <vt:lpstr>下腰背痛的伸展運動 (鴿子)</vt:lpstr>
      <vt:lpstr>坐骨神經痛的伸展運動</vt:lpstr>
      <vt:lpstr>(五) 下肢痛患</vt:lpstr>
      <vt:lpstr>大腿前肌之伸展運動</vt:lpstr>
      <vt:lpstr>大腿後肌之伸展運動</vt:lpstr>
      <vt:lpstr>小腿後肌之伸展運動</vt:lpstr>
      <vt:lpstr>腳掌痛患</vt:lpstr>
      <vt:lpstr>腳掌之伸展運動</vt:lpstr>
      <vt:lpstr>抝柴之伸展運動</vt:lpstr>
      <vt:lpstr>扁平足之肌力鍛鍊</vt:lpstr>
      <vt:lpstr>(六) 膝關節痛</vt:lpstr>
      <vt:lpstr>膝關節痛之伸展運動</vt:lpstr>
      <vt:lpstr>增强大腿肌力 保護膝關節</vt:lpstr>
      <vt:lpstr>祝  君  健  康</vt:lpstr>
    </vt:vector>
  </TitlesOfParts>
  <Company>Dragages Hong Kong Ltd.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船上的密閉空間</dc:title>
  <dc:creator>USER</dc:creator>
  <cp:lastModifiedBy>User</cp:lastModifiedBy>
  <cp:revision>264</cp:revision>
  <cp:lastPrinted>2015-04-25T05:25:10Z</cp:lastPrinted>
  <dcterms:created xsi:type="dcterms:W3CDTF">2015-04-25T03:48:09Z</dcterms:created>
  <dcterms:modified xsi:type="dcterms:W3CDTF">2019-02-11T08:47:02Z</dcterms:modified>
</cp:coreProperties>
</file>